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3" r:id="rId1"/>
  </p:sldMasterIdLst>
  <p:notesMasterIdLst>
    <p:notesMasterId r:id="rId22"/>
  </p:notesMasterIdLst>
  <p:handoutMasterIdLst>
    <p:handoutMasterId r:id="rId23"/>
  </p:handoutMasterIdLst>
  <p:sldIdLst>
    <p:sldId id="257" r:id="rId2"/>
    <p:sldId id="260" r:id="rId3"/>
    <p:sldId id="304" r:id="rId4"/>
    <p:sldId id="294" r:id="rId5"/>
    <p:sldId id="308" r:id="rId6"/>
    <p:sldId id="265" r:id="rId7"/>
    <p:sldId id="311" r:id="rId8"/>
    <p:sldId id="295" r:id="rId9"/>
    <p:sldId id="262" r:id="rId10"/>
    <p:sldId id="310" r:id="rId11"/>
    <p:sldId id="263" r:id="rId12"/>
    <p:sldId id="264" r:id="rId13"/>
    <p:sldId id="300" r:id="rId14"/>
    <p:sldId id="302" r:id="rId15"/>
    <p:sldId id="266" r:id="rId16"/>
    <p:sldId id="296" r:id="rId17"/>
    <p:sldId id="297" r:id="rId18"/>
    <p:sldId id="303" r:id="rId19"/>
    <p:sldId id="298" r:id="rId20"/>
    <p:sldId id="323" r:id="rId21"/>
  </p:sldIdLst>
  <p:sldSz cx="10691813" cy="7559675"/>
  <p:notesSz cx="6742113" cy="9875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9BD"/>
    <a:srgbClr val="F1F0E3"/>
    <a:srgbClr val="E78712"/>
    <a:srgbClr val="4D774D"/>
    <a:srgbClr val="4BA83E"/>
    <a:srgbClr val="5C8E5C"/>
    <a:srgbClr val="5F9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ys stil 3 - uthev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ys stil 3 – uthev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ys stil 3 – utheving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2" autoAdjust="0"/>
    <p:restoredTop sz="94641" autoAdjust="0"/>
  </p:normalViewPr>
  <p:slideViewPr>
    <p:cSldViewPr snapToGrid="0">
      <p:cViewPr varScale="1">
        <p:scale>
          <a:sx n="67" d="100"/>
          <a:sy n="67" d="100"/>
        </p:scale>
        <p:origin x="1517"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21582" cy="495507"/>
          </a:xfrm>
          <a:prstGeom prst="rect">
            <a:avLst/>
          </a:prstGeom>
        </p:spPr>
        <p:txBody>
          <a:bodyPr vert="horz" lIns="90855" tIns="45427" rIns="90855" bIns="45427" rtlCol="0"/>
          <a:lstStyle>
            <a:lvl1pPr algn="l" rtl="0">
              <a:defRPr sz="1200"/>
            </a:lvl1pPr>
          </a:lstStyle>
          <a:p>
            <a:pPr rtl="0"/>
            <a:endParaRPr/>
          </a:p>
        </p:txBody>
      </p:sp>
      <p:sp>
        <p:nvSpPr>
          <p:cNvPr id="3" name="Plassholder for dato 2"/>
          <p:cNvSpPr>
            <a:spLocks noGrp="1"/>
          </p:cNvSpPr>
          <p:nvPr>
            <p:ph type="dt" sz="quarter" idx="1"/>
          </p:nvPr>
        </p:nvSpPr>
        <p:spPr>
          <a:xfrm>
            <a:off x="3818971" y="0"/>
            <a:ext cx="2921582" cy="495507"/>
          </a:xfrm>
          <a:prstGeom prst="rect">
            <a:avLst/>
          </a:prstGeom>
        </p:spPr>
        <p:txBody>
          <a:bodyPr vert="horz" lIns="90855" tIns="45427" rIns="90855" bIns="45427" rtlCol="0"/>
          <a:lstStyle>
            <a:lvl1pPr algn="l" rtl="0">
              <a:defRPr sz="1200"/>
            </a:lvl1pPr>
          </a:lstStyle>
          <a:p>
            <a:pPr algn="r" rtl="0"/>
            <a:fld id="{E113107B-69D9-43AC-A8DC-2D6FD02267CF}" type="datetime1">
              <a:rPr lang="nb-NO" smtClean="0"/>
              <a:pPr algn="r" rtl="0"/>
              <a:t>15.08.2024</a:t>
            </a:fld>
            <a:endParaRPr/>
          </a:p>
        </p:txBody>
      </p:sp>
      <p:sp>
        <p:nvSpPr>
          <p:cNvPr id="4" name="Plassholder for bunntekst 3"/>
          <p:cNvSpPr>
            <a:spLocks noGrp="1"/>
          </p:cNvSpPr>
          <p:nvPr>
            <p:ph type="ftr" sz="quarter" idx="2"/>
          </p:nvPr>
        </p:nvSpPr>
        <p:spPr>
          <a:xfrm>
            <a:off x="1" y="9380333"/>
            <a:ext cx="2921582" cy="495506"/>
          </a:xfrm>
          <a:prstGeom prst="rect">
            <a:avLst/>
          </a:prstGeom>
        </p:spPr>
        <p:txBody>
          <a:bodyPr vert="horz" lIns="90855" tIns="45427" rIns="90855" bIns="45427" rtlCol="0" anchor="b"/>
          <a:lstStyle>
            <a:lvl1pPr algn="l" rtl="0">
              <a:defRPr sz="1200"/>
            </a:lvl1pPr>
          </a:lstStyle>
          <a:p>
            <a:pPr rtl="0"/>
            <a:endParaRPr/>
          </a:p>
        </p:txBody>
      </p:sp>
      <p:sp>
        <p:nvSpPr>
          <p:cNvPr id="5" name="Plassholder for lysbildenummer 4"/>
          <p:cNvSpPr>
            <a:spLocks noGrp="1"/>
          </p:cNvSpPr>
          <p:nvPr>
            <p:ph type="sldNum" sz="quarter" idx="3"/>
          </p:nvPr>
        </p:nvSpPr>
        <p:spPr>
          <a:xfrm>
            <a:off x="3818971" y="9380333"/>
            <a:ext cx="2921582" cy="495506"/>
          </a:xfrm>
          <a:prstGeom prst="rect">
            <a:avLst/>
          </a:prstGeom>
        </p:spPr>
        <p:txBody>
          <a:bodyPr vert="horz" lIns="90855" tIns="45427" rIns="90855" bIns="45427" rtlCol="0" anchor="b"/>
          <a:lstStyle>
            <a:lvl1pPr algn="l" rtl="0">
              <a:defRPr sz="1200"/>
            </a:lvl1pPr>
          </a:lstStyle>
          <a:p>
            <a:pPr algn="r" rtl="0"/>
            <a:fld id="{57E03411-58E2-43FD-AE1D-AD77DFF8CB20}" type="slidenum">
              <a:rPr/>
              <a:pPr algn="r" rtl="0"/>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21582" cy="495507"/>
          </a:xfrm>
          <a:prstGeom prst="rect">
            <a:avLst/>
          </a:prstGeom>
        </p:spPr>
        <p:txBody>
          <a:bodyPr vert="horz" lIns="90855" tIns="45427" rIns="90855" bIns="45427" rtlCol="0"/>
          <a:lstStyle>
            <a:lvl1pPr algn="l" rtl="0">
              <a:defRPr sz="1200"/>
            </a:lvl1pPr>
          </a:lstStyle>
          <a:p>
            <a:pPr rtl="0"/>
            <a:endParaRPr lang="nb-NO" noProof="0"/>
          </a:p>
        </p:txBody>
      </p:sp>
      <p:sp>
        <p:nvSpPr>
          <p:cNvPr id="3" name="Plassholder for dato 2"/>
          <p:cNvSpPr>
            <a:spLocks noGrp="1"/>
          </p:cNvSpPr>
          <p:nvPr>
            <p:ph type="dt" idx="1"/>
          </p:nvPr>
        </p:nvSpPr>
        <p:spPr>
          <a:xfrm>
            <a:off x="3818971" y="0"/>
            <a:ext cx="2921582" cy="495507"/>
          </a:xfrm>
          <a:prstGeom prst="rect">
            <a:avLst/>
          </a:prstGeom>
        </p:spPr>
        <p:txBody>
          <a:bodyPr vert="horz" lIns="90855" tIns="45427" rIns="90855" bIns="45427" rtlCol="0"/>
          <a:lstStyle>
            <a:lvl1pPr algn="l" rtl="0">
              <a:defRPr sz="1200"/>
            </a:lvl1pPr>
          </a:lstStyle>
          <a:p>
            <a:pPr algn="r"/>
            <a:fld id="{6F7FDDE7-69AD-4ECE-B76E-49F776F1E576}" type="datetime1">
              <a:rPr lang="nb-NO" noProof="0" smtClean="0"/>
              <a:pPr algn="r"/>
              <a:t>15.08.2024</a:t>
            </a:fld>
            <a:endParaRPr lang="nb-NO" noProof="0"/>
          </a:p>
        </p:txBody>
      </p:sp>
      <p:sp>
        <p:nvSpPr>
          <p:cNvPr id="4" name="Plassholder for lysbilde 3"/>
          <p:cNvSpPr>
            <a:spLocks noGrp="1" noRot="1" noChangeAspect="1"/>
          </p:cNvSpPr>
          <p:nvPr>
            <p:ph type="sldImg" idx="2"/>
          </p:nvPr>
        </p:nvSpPr>
        <p:spPr>
          <a:xfrm>
            <a:off x="1016000" y="1235075"/>
            <a:ext cx="4710113" cy="3332163"/>
          </a:xfrm>
          <a:prstGeom prst="rect">
            <a:avLst/>
          </a:prstGeom>
          <a:noFill/>
          <a:ln w="12700">
            <a:solidFill>
              <a:prstClr val="black"/>
            </a:solidFill>
          </a:ln>
        </p:spPr>
        <p:txBody>
          <a:bodyPr vert="horz" lIns="90855" tIns="45427" rIns="90855" bIns="45427" rtlCol="0" anchor="ctr"/>
          <a:lstStyle/>
          <a:p>
            <a:pPr rtl="0"/>
            <a:endParaRPr lang="nb-NO" noProof="0"/>
          </a:p>
        </p:txBody>
      </p:sp>
      <p:sp>
        <p:nvSpPr>
          <p:cNvPr id="5" name="Plassholder for notater 4"/>
          <p:cNvSpPr>
            <a:spLocks noGrp="1"/>
          </p:cNvSpPr>
          <p:nvPr>
            <p:ph type="body" sz="quarter" idx="3"/>
          </p:nvPr>
        </p:nvSpPr>
        <p:spPr>
          <a:xfrm>
            <a:off x="674212" y="4752747"/>
            <a:ext cx="5393690" cy="3888611"/>
          </a:xfrm>
          <a:prstGeom prst="rect">
            <a:avLst/>
          </a:prstGeom>
        </p:spPr>
        <p:txBody>
          <a:bodyPr vert="horz" lIns="90855" tIns="45427" rIns="90855" bIns="45427"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6" name="Plassholder for bunntekst 5"/>
          <p:cNvSpPr>
            <a:spLocks noGrp="1"/>
          </p:cNvSpPr>
          <p:nvPr>
            <p:ph type="ftr" sz="quarter" idx="4"/>
          </p:nvPr>
        </p:nvSpPr>
        <p:spPr>
          <a:xfrm>
            <a:off x="1" y="9380333"/>
            <a:ext cx="2921582" cy="495506"/>
          </a:xfrm>
          <a:prstGeom prst="rect">
            <a:avLst/>
          </a:prstGeom>
        </p:spPr>
        <p:txBody>
          <a:bodyPr vert="horz" lIns="90855" tIns="45427" rIns="90855" bIns="45427" rtlCol="0" anchor="b"/>
          <a:lstStyle>
            <a:lvl1pPr algn="l" rtl="0">
              <a:defRPr sz="1200"/>
            </a:lvl1pPr>
          </a:lstStyle>
          <a:p>
            <a:pPr rtl="0"/>
            <a:endParaRPr lang="nb-NO" noProof="0"/>
          </a:p>
        </p:txBody>
      </p:sp>
      <p:sp>
        <p:nvSpPr>
          <p:cNvPr id="7" name="Plassholder for lysbildenummer 6"/>
          <p:cNvSpPr>
            <a:spLocks noGrp="1"/>
          </p:cNvSpPr>
          <p:nvPr>
            <p:ph type="sldNum" sz="quarter" idx="5"/>
          </p:nvPr>
        </p:nvSpPr>
        <p:spPr>
          <a:xfrm>
            <a:off x="3818971" y="9380333"/>
            <a:ext cx="2921582" cy="495506"/>
          </a:xfrm>
          <a:prstGeom prst="rect">
            <a:avLst/>
          </a:prstGeom>
        </p:spPr>
        <p:txBody>
          <a:bodyPr vert="horz" lIns="90855" tIns="45427" rIns="90855" bIns="45427" rtlCol="0" anchor="b"/>
          <a:lstStyle>
            <a:lvl1pPr algn="r" rtl="0">
              <a:defRPr sz="1200"/>
            </a:lvl1pPr>
          </a:lstStyle>
          <a:p>
            <a:fld id="{C8DC57A8-AE18-4654-B6AF-04B3577165BE}" type="slidenum">
              <a:rPr lang="nb-NO" noProof="0" smtClean="0"/>
              <a:pPr/>
              <a:t>‹#›</a:t>
            </a:fld>
            <a:endParaRPr lang="nb-NO" noProof="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016000" y="1235075"/>
            <a:ext cx="4710113" cy="3332163"/>
          </a:xfrm>
        </p:spPr>
      </p:sp>
      <p:sp>
        <p:nvSpPr>
          <p:cNvPr id="3" name="Plassholder for notater 2"/>
          <p:cNvSpPr>
            <a:spLocks noGrp="1"/>
          </p:cNvSpPr>
          <p:nvPr>
            <p:ph type="body" idx="1"/>
          </p:nvPr>
        </p:nvSpPr>
        <p:spPr/>
        <p:txBody>
          <a:bodyPr/>
          <a:lstStyle/>
          <a:p>
            <a:endParaRPr lang="nb-NO" noProof="0" dirty="0"/>
          </a:p>
        </p:txBody>
      </p:sp>
      <p:sp>
        <p:nvSpPr>
          <p:cNvPr id="4" name="Plassholder for lysbildenummer 3"/>
          <p:cNvSpPr>
            <a:spLocks noGrp="1"/>
          </p:cNvSpPr>
          <p:nvPr>
            <p:ph type="sldNum" sz="quarter" idx="10"/>
          </p:nvPr>
        </p:nvSpPr>
        <p:spPr/>
        <p:txBody>
          <a:bodyPr/>
          <a:lstStyle/>
          <a:p>
            <a:fld id="{C8DC57A8-AE18-4654-B6AF-04B3577165BE}" type="slidenum">
              <a:rPr lang="nb-NO" noProof="0" smtClean="0"/>
              <a:pPr/>
              <a:t>1</a:t>
            </a:fld>
            <a:endParaRPr lang="nb-NO" noProof="0" dirty="0"/>
          </a:p>
        </p:txBody>
      </p:sp>
    </p:spTree>
    <p:extLst>
      <p:ext uri="{BB962C8B-B14F-4D97-AF65-F5344CB8AC3E}">
        <p14:creationId xmlns:p14="http://schemas.microsoft.com/office/powerpoint/2010/main" val="307891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016000" y="1235075"/>
            <a:ext cx="4710113" cy="3332163"/>
          </a:xfrm>
        </p:spPr>
      </p:sp>
      <p:sp>
        <p:nvSpPr>
          <p:cNvPr id="3" name="Plassholder for notater 2"/>
          <p:cNvSpPr>
            <a:spLocks noGrp="1"/>
          </p:cNvSpPr>
          <p:nvPr>
            <p:ph type="body" idx="1"/>
          </p:nvPr>
        </p:nvSpPr>
        <p:spPr/>
        <p:txBody>
          <a:bodyPr/>
          <a:lstStyle/>
          <a:p>
            <a:endParaRPr lang="nb-NO" noProof="0"/>
          </a:p>
        </p:txBody>
      </p:sp>
      <p:sp>
        <p:nvSpPr>
          <p:cNvPr id="4" name="Plassholder for lysbildenummer 3"/>
          <p:cNvSpPr>
            <a:spLocks noGrp="1"/>
          </p:cNvSpPr>
          <p:nvPr>
            <p:ph type="sldNum" sz="quarter" idx="10"/>
          </p:nvPr>
        </p:nvSpPr>
        <p:spPr/>
        <p:txBody>
          <a:bodyPr/>
          <a:lstStyle/>
          <a:p>
            <a:fld id="{C8DC57A8-AE18-4654-B6AF-04B3577165BE}" type="slidenum">
              <a:rPr lang="nb-NO" noProof="0" smtClean="0"/>
              <a:pPr/>
              <a:t>2</a:t>
            </a:fld>
            <a:endParaRPr lang="nb-NO" noProof="0"/>
          </a:p>
        </p:txBody>
      </p:sp>
    </p:spTree>
    <p:extLst>
      <p:ext uri="{BB962C8B-B14F-4D97-AF65-F5344CB8AC3E}">
        <p14:creationId xmlns:p14="http://schemas.microsoft.com/office/powerpoint/2010/main" val="1571228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016000" y="1235075"/>
            <a:ext cx="4710113" cy="3332163"/>
          </a:xfrm>
        </p:spPr>
      </p:sp>
      <p:sp>
        <p:nvSpPr>
          <p:cNvPr id="3" name="Plassholder for notater 2"/>
          <p:cNvSpPr>
            <a:spLocks noGrp="1"/>
          </p:cNvSpPr>
          <p:nvPr>
            <p:ph type="body" idx="1"/>
          </p:nvPr>
        </p:nvSpPr>
        <p:spPr/>
        <p:txBody>
          <a:bodyPr/>
          <a:lstStyle/>
          <a:p>
            <a:endParaRPr lang="nb-NO" noProof="0"/>
          </a:p>
        </p:txBody>
      </p:sp>
      <p:sp>
        <p:nvSpPr>
          <p:cNvPr id="4" name="Plassholder for lysbildenummer 3"/>
          <p:cNvSpPr>
            <a:spLocks noGrp="1"/>
          </p:cNvSpPr>
          <p:nvPr>
            <p:ph type="sldNum" sz="quarter" idx="10"/>
          </p:nvPr>
        </p:nvSpPr>
        <p:spPr/>
        <p:txBody>
          <a:bodyPr/>
          <a:lstStyle/>
          <a:p>
            <a:fld id="{C8DC57A8-AE18-4654-B6AF-04B3577165BE}" type="slidenum">
              <a:rPr lang="nb-NO" noProof="0" smtClean="0"/>
              <a:pPr/>
              <a:t>6</a:t>
            </a:fld>
            <a:endParaRPr lang="nb-NO" noProof="0"/>
          </a:p>
        </p:txBody>
      </p:sp>
    </p:spTree>
    <p:extLst>
      <p:ext uri="{BB962C8B-B14F-4D97-AF65-F5344CB8AC3E}">
        <p14:creationId xmlns:p14="http://schemas.microsoft.com/office/powerpoint/2010/main" val="859987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016000" y="1235075"/>
            <a:ext cx="4710113" cy="3332163"/>
          </a:xfrm>
        </p:spPr>
      </p:sp>
      <p:sp>
        <p:nvSpPr>
          <p:cNvPr id="3" name="Plassholder for notater 2"/>
          <p:cNvSpPr>
            <a:spLocks noGrp="1"/>
          </p:cNvSpPr>
          <p:nvPr>
            <p:ph type="body" idx="1"/>
          </p:nvPr>
        </p:nvSpPr>
        <p:spPr/>
        <p:txBody>
          <a:bodyPr/>
          <a:lstStyle/>
          <a:p>
            <a:endParaRPr lang="nb-NO" noProof="0"/>
          </a:p>
        </p:txBody>
      </p:sp>
      <p:sp>
        <p:nvSpPr>
          <p:cNvPr id="4" name="Plassholder for lysbildenummer 3"/>
          <p:cNvSpPr>
            <a:spLocks noGrp="1"/>
          </p:cNvSpPr>
          <p:nvPr>
            <p:ph type="sldNum" sz="quarter" idx="10"/>
          </p:nvPr>
        </p:nvSpPr>
        <p:spPr/>
        <p:txBody>
          <a:bodyPr/>
          <a:lstStyle/>
          <a:p>
            <a:fld id="{C8DC57A8-AE18-4654-B6AF-04B3577165BE}" type="slidenum">
              <a:rPr lang="nb-NO" noProof="0" smtClean="0"/>
              <a:pPr/>
              <a:t>9</a:t>
            </a:fld>
            <a:endParaRPr lang="nb-NO" noProof="0"/>
          </a:p>
        </p:txBody>
      </p:sp>
    </p:spTree>
    <p:extLst>
      <p:ext uri="{BB962C8B-B14F-4D97-AF65-F5344CB8AC3E}">
        <p14:creationId xmlns:p14="http://schemas.microsoft.com/office/powerpoint/2010/main" val="2260555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016000" y="1235075"/>
            <a:ext cx="4710113" cy="3332163"/>
          </a:xfrm>
        </p:spPr>
      </p:sp>
      <p:sp>
        <p:nvSpPr>
          <p:cNvPr id="3" name="Plassholder for notater 2"/>
          <p:cNvSpPr>
            <a:spLocks noGrp="1"/>
          </p:cNvSpPr>
          <p:nvPr>
            <p:ph type="body" idx="1"/>
          </p:nvPr>
        </p:nvSpPr>
        <p:spPr/>
        <p:txBody>
          <a:bodyPr/>
          <a:lstStyle/>
          <a:p>
            <a:endParaRPr lang="nb-NO" noProof="0" dirty="0"/>
          </a:p>
        </p:txBody>
      </p:sp>
      <p:sp>
        <p:nvSpPr>
          <p:cNvPr id="4" name="Plassholder for lysbildenummer 3"/>
          <p:cNvSpPr>
            <a:spLocks noGrp="1"/>
          </p:cNvSpPr>
          <p:nvPr>
            <p:ph type="sldNum" sz="quarter" idx="10"/>
          </p:nvPr>
        </p:nvSpPr>
        <p:spPr/>
        <p:txBody>
          <a:bodyPr/>
          <a:lstStyle/>
          <a:p>
            <a:fld id="{C8DC57A8-AE18-4654-B6AF-04B3577165BE}" type="slidenum">
              <a:rPr lang="nb-NO" noProof="0" smtClean="0"/>
              <a:pPr/>
              <a:t>11</a:t>
            </a:fld>
            <a:endParaRPr lang="nb-NO" noProof="0" dirty="0"/>
          </a:p>
        </p:txBody>
      </p:sp>
    </p:spTree>
    <p:extLst>
      <p:ext uri="{BB962C8B-B14F-4D97-AF65-F5344CB8AC3E}">
        <p14:creationId xmlns:p14="http://schemas.microsoft.com/office/powerpoint/2010/main" val="4063572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016000" y="1235075"/>
            <a:ext cx="4710113" cy="3332163"/>
          </a:xfrm>
        </p:spPr>
      </p:sp>
      <p:sp>
        <p:nvSpPr>
          <p:cNvPr id="3" name="Plassholder for notater 2"/>
          <p:cNvSpPr>
            <a:spLocks noGrp="1"/>
          </p:cNvSpPr>
          <p:nvPr>
            <p:ph type="body" idx="1"/>
          </p:nvPr>
        </p:nvSpPr>
        <p:spPr/>
        <p:txBody>
          <a:bodyPr/>
          <a:lstStyle/>
          <a:p>
            <a:endParaRPr lang="nb-NO" noProof="0" dirty="0"/>
          </a:p>
        </p:txBody>
      </p:sp>
      <p:sp>
        <p:nvSpPr>
          <p:cNvPr id="4" name="Plassholder for lysbildenummer 3"/>
          <p:cNvSpPr>
            <a:spLocks noGrp="1"/>
          </p:cNvSpPr>
          <p:nvPr>
            <p:ph type="sldNum" sz="quarter" idx="10"/>
          </p:nvPr>
        </p:nvSpPr>
        <p:spPr/>
        <p:txBody>
          <a:bodyPr/>
          <a:lstStyle/>
          <a:p>
            <a:fld id="{C8DC57A8-AE18-4654-B6AF-04B3577165BE}" type="slidenum">
              <a:rPr lang="nb-NO" noProof="0" smtClean="0"/>
              <a:pPr/>
              <a:t>12</a:t>
            </a:fld>
            <a:endParaRPr lang="nb-NO" noProof="0" dirty="0"/>
          </a:p>
        </p:txBody>
      </p:sp>
    </p:spTree>
    <p:extLst>
      <p:ext uri="{BB962C8B-B14F-4D97-AF65-F5344CB8AC3E}">
        <p14:creationId xmlns:p14="http://schemas.microsoft.com/office/powerpoint/2010/main" val="636723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016000" y="1235075"/>
            <a:ext cx="4710113" cy="3332163"/>
          </a:xfrm>
        </p:spPr>
      </p:sp>
      <p:sp>
        <p:nvSpPr>
          <p:cNvPr id="3" name="Plassholder for notater 2"/>
          <p:cNvSpPr>
            <a:spLocks noGrp="1"/>
          </p:cNvSpPr>
          <p:nvPr>
            <p:ph type="body" idx="1"/>
          </p:nvPr>
        </p:nvSpPr>
        <p:spPr/>
        <p:txBody>
          <a:bodyPr/>
          <a:lstStyle/>
          <a:p>
            <a:endParaRPr lang="nb-NO" noProof="0" dirty="0"/>
          </a:p>
        </p:txBody>
      </p:sp>
      <p:sp>
        <p:nvSpPr>
          <p:cNvPr id="4" name="Plassholder for lysbildenummer 3"/>
          <p:cNvSpPr>
            <a:spLocks noGrp="1"/>
          </p:cNvSpPr>
          <p:nvPr>
            <p:ph type="sldNum" sz="quarter" idx="10"/>
          </p:nvPr>
        </p:nvSpPr>
        <p:spPr/>
        <p:txBody>
          <a:bodyPr/>
          <a:lstStyle/>
          <a:p>
            <a:fld id="{C8DC57A8-AE18-4654-B6AF-04B3577165BE}" type="slidenum">
              <a:rPr lang="nb-NO" noProof="0" smtClean="0"/>
              <a:pPr/>
              <a:t>15</a:t>
            </a:fld>
            <a:endParaRPr lang="nb-NO" noProof="0" dirty="0"/>
          </a:p>
        </p:txBody>
      </p:sp>
    </p:spTree>
    <p:extLst>
      <p:ext uri="{BB962C8B-B14F-4D97-AF65-F5344CB8AC3E}">
        <p14:creationId xmlns:p14="http://schemas.microsoft.com/office/powerpoint/2010/main" val="3138437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2271211" y="2771882"/>
            <a:ext cx="7717715" cy="2494297"/>
          </a:xfrm>
        </p:spPr>
        <p:txBody>
          <a:bodyPr anchor="b">
            <a:normAutofit/>
          </a:bodyPr>
          <a:lstStyle>
            <a:lvl1pPr>
              <a:defRPr sz="5952"/>
            </a:lvl1pPr>
          </a:lstStyle>
          <a:p>
            <a:r>
              <a:rPr lang="nb-NO"/>
              <a:t>Klikk for å redigere tittelstil</a:t>
            </a:r>
            <a:endParaRPr lang="en-US" dirty="0"/>
          </a:p>
        </p:txBody>
      </p:sp>
      <p:sp>
        <p:nvSpPr>
          <p:cNvPr id="3" name="Subtitle 2"/>
          <p:cNvSpPr>
            <a:spLocks noGrp="1"/>
          </p:cNvSpPr>
          <p:nvPr>
            <p:ph type="subTitle" idx="1"/>
          </p:nvPr>
        </p:nvSpPr>
        <p:spPr>
          <a:xfrm>
            <a:off x="2271211" y="5266178"/>
            <a:ext cx="7717715" cy="1241518"/>
          </a:xfrm>
        </p:spPr>
        <p:txBody>
          <a:bodyPr anchor="t"/>
          <a:lstStyle>
            <a:lvl1pPr marL="0" indent="0" algn="l">
              <a:buNone/>
              <a:defRPr>
                <a:solidFill>
                  <a:schemeClr val="tx1">
                    <a:lumMod val="65000"/>
                    <a:lumOff val="3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4D9FFFB4-400D-1240-AB24-6F86C96D4DFB}"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7088" y="4763277"/>
            <a:ext cx="1631686" cy="861769"/>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94992" y="4992981"/>
            <a:ext cx="683998" cy="402483"/>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9998420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2271210" y="671971"/>
            <a:ext cx="7707816" cy="3435959"/>
          </a:xfrm>
        </p:spPr>
        <p:txBody>
          <a:bodyPr anchor="ctr">
            <a:normAutofit/>
          </a:bodyPr>
          <a:lstStyle>
            <a:lvl1pPr algn="l">
              <a:defRPr sz="5291" b="0" cap="none"/>
            </a:lvl1pPr>
          </a:lstStyle>
          <a:p>
            <a:r>
              <a:rPr lang="nb-NO"/>
              <a:t>Klikk for å redigere tittelstil</a:t>
            </a:r>
            <a:endParaRPr lang="en-US" dirty="0"/>
          </a:p>
        </p:txBody>
      </p:sp>
      <p:sp>
        <p:nvSpPr>
          <p:cNvPr id="3" name="Text Placeholder 2"/>
          <p:cNvSpPr>
            <a:spLocks noGrp="1"/>
          </p:cNvSpPr>
          <p:nvPr>
            <p:ph type="body" idx="1"/>
          </p:nvPr>
        </p:nvSpPr>
        <p:spPr>
          <a:xfrm>
            <a:off x="2271210" y="4799529"/>
            <a:ext cx="7707816" cy="1715052"/>
          </a:xfrm>
        </p:spPr>
        <p:txBody>
          <a:bodyPr anchor="ctr">
            <a:normAutofit/>
          </a:bodyPr>
          <a:lstStyle>
            <a:lvl1pPr marL="0" indent="0" algn="l">
              <a:buNone/>
              <a:defRPr sz="1984">
                <a:solidFill>
                  <a:schemeClr val="tx1">
                    <a:lumMod val="65000"/>
                    <a:lumOff val="3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4D9FFFB4-400D-1240-AB24-6F86C96D4DFB}"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68" y="3490510"/>
            <a:ext cx="1588286"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97764" y="3576064"/>
            <a:ext cx="683998" cy="402483"/>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2849394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2558509" y="671971"/>
            <a:ext cx="7143762" cy="3191863"/>
          </a:xfrm>
        </p:spPr>
        <p:txBody>
          <a:bodyPr anchor="ctr">
            <a:normAutofit/>
          </a:bodyPr>
          <a:lstStyle>
            <a:lvl1pPr algn="l">
              <a:defRPr sz="5291" b="0" cap="none"/>
            </a:lvl1pPr>
          </a:lstStyle>
          <a:p>
            <a:r>
              <a:rPr lang="nb-NO"/>
              <a:t>Klikk for å redigere tittelstil</a:t>
            </a:r>
            <a:endParaRPr lang="en-US" dirty="0"/>
          </a:p>
        </p:txBody>
      </p:sp>
      <p:sp>
        <p:nvSpPr>
          <p:cNvPr id="13" name="Text Placeholder 9"/>
          <p:cNvSpPr>
            <a:spLocks noGrp="1"/>
          </p:cNvSpPr>
          <p:nvPr>
            <p:ph type="body" sz="quarter" idx="13"/>
          </p:nvPr>
        </p:nvSpPr>
        <p:spPr>
          <a:xfrm>
            <a:off x="2824926" y="3863834"/>
            <a:ext cx="6610927" cy="419982"/>
          </a:xfrm>
        </p:spPr>
        <p:txBody>
          <a:bodyPr anchor="ctr">
            <a:noAutofit/>
          </a:bodyPr>
          <a:lstStyle>
            <a:lvl1pPr marL="0" indent="0">
              <a:buFontTx/>
              <a:buNone/>
              <a:defRPr sz="1764">
                <a:solidFill>
                  <a:schemeClr val="tx1">
                    <a:lumMod val="50000"/>
                    <a:lumOff val="50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nb-NO"/>
              <a:t>Klikk for å redigere tekststiler i malen</a:t>
            </a:r>
          </a:p>
        </p:txBody>
      </p:sp>
      <p:sp>
        <p:nvSpPr>
          <p:cNvPr id="3" name="Text Placeholder 2"/>
          <p:cNvSpPr>
            <a:spLocks noGrp="1"/>
          </p:cNvSpPr>
          <p:nvPr>
            <p:ph type="body" idx="1"/>
          </p:nvPr>
        </p:nvSpPr>
        <p:spPr>
          <a:xfrm>
            <a:off x="2271210" y="4799529"/>
            <a:ext cx="7707816" cy="1715052"/>
          </a:xfrm>
        </p:spPr>
        <p:txBody>
          <a:bodyPr anchor="ctr">
            <a:normAutofit/>
          </a:bodyPr>
          <a:lstStyle>
            <a:lvl1pPr marL="0" indent="0" algn="l">
              <a:buNone/>
              <a:defRPr sz="1984">
                <a:solidFill>
                  <a:schemeClr val="tx1">
                    <a:lumMod val="65000"/>
                    <a:lumOff val="3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4D9FFFB4-400D-1240-AB24-6F86C96D4DFB}"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68" y="3490510"/>
            <a:ext cx="1588286"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97764" y="3576064"/>
            <a:ext cx="683998" cy="402483"/>
          </a:xfrm>
        </p:spPr>
        <p:txBody>
          <a:bodyPr/>
          <a:lstStyle/>
          <a:p>
            <a:fld id="{D57F1E4F-1CFF-5643-939E-217C01CDF565}" type="slidenum">
              <a:rPr lang="en-US" smtClean="0"/>
              <a:pPr/>
              <a:t>‹#›</a:t>
            </a:fld>
            <a:endParaRPr lang="en-US"/>
          </a:p>
        </p:txBody>
      </p:sp>
      <p:sp>
        <p:nvSpPr>
          <p:cNvPr id="14" name="TextBox 13"/>
          <p:cNvSpPr txBox="1"/>
          <p:nvPr/>
        </p:nvSpPr>
        <p:spPr>
          <a:xfrm>
            <a:off x="2114412" y="714306"/>
            <a:ext cx="534730"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solidFill>
                <a:effectLst/>
                <a:latin typeface="Arial"/>
              </a:rPr>
              <a:t>“</a:t>
            </a:r>
          </a:p>
        </p:txBody>
      </p:sp>
      <p:sp>
        <p:nvSpPr>
          <p:cNvPr id="15" name="TextBox 14"/>
          <p:cNvSpPr txBox="1"/>
          <p:nvPr/>
        </p:nvSpPr>
        <p:spPr>
          <a:xfrm>
            <a:off x="9552398" y="3202562"/>
            <a:ext cx="534730"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093655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2271210" y="2687886"/>
            <a:ext cx="7707816" cy="3003637"/>
          </a:xfrm>
        </p:spPr>
        <p:txBody>
          <a:bodyPr anchor="b">
            <a:normAutofit/>
          </a:bodyPr>
          <a:lstStyle>
            <a:lvl1pPr algn="l">
              <a:defRPr sz="5291" b="0"/>
            </a:lvl1pPr>
          </a:lstStyle>
          <a:p>
            <a:r>
              <a:rPr lang="nb-NO"/>
              <a:t>Klikk for å redigere tittelstil</a:t>
            </a:r>
            <a:endParaRPr lang="en-US" dirty="0"/>
          </a:p>
        </p:txBody>
      </p:sp>
      <p:sp>
        <p:nvSpPr>
          <p:cNvPr id="4" name="Text Placeholder 3"/>
          <p:cNvSpPr>
            <a:spLocks noGrp="1"/>
          </p:cNvSpPr>
          <p:nvPr>
            <p:ph type="body" sz="half" idx="2"/>
          </p:nvPr>
        </p:nvSpPr>
        <p:spPr>
          <a:xfrm>
            <a:off x="2271210" y="5711755"/>
            <a:ext cx="7707816" cy="80427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b-NO"/>
              <a:t>Klikk for å redigere tekststiler i malen</a:t>
            </a:r>
          </a:p>
        </p:txBody>
      </p:sp>
      <p:sp>
        <p:nvSpPr>
          <p:cNvPr id="5" name="Date Placeholder 4"/>
          <p:cNvSpPr>
            <a:spLocks noGrp="1"/>
          </p:cNvSpPr>
          <p:nvPr>
            <p:ph type="dt" sz="half" idx="10"/>
          </p:nvPr>
        </p:nvSpPr>
        <p:spPr/>
        <p:txBody>
          <a:bodyPr/>
          <a:lstStyle/>
          <a:p>
            <a:fld id="{4D9FFFB4-400D-1240-AB24-6F86C96D4DFB}"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68" y="5413094"/>
            <a:ext cx="1588286"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764" y="5492932"/>
            <a:ext cx="683998" cy="402483"/>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471709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sp>
        <p:nvSpPr>
          <p:cNvPr id="13" name="Title 1"/>
          <p:cNvSpPr>
            <a:spLocks noGrp="1"/>
          </p:cNvSpPr>
          <p:nvPr>
            <p:ph type="title"/>
          </p:nvPr>
        </p:nvSpPr>
        <p:spPr>
          <a:xfrm>
            <a:off x="2558509" y="671971"/>
            <a:ext cx="7143762" cy="3191863"/>
          </a:xfrm>
        </p:spPr>
        <p:txBody>
          <a:bodyPr anchor="ctr">
            <a:normAutofit/>
          </a:bodyPr>
          <a:lstStyle>
            <a:lvl1pPr algn="l">
              <a:defRPr sz="5291" b="0" cap="none"/>
            </a:lvl1pPr>
          </a:lstStyle>
          <a:p>
            <a:r>
              <a:rPr lang="nb-NO"/>
              <a:t>Klikk for å redigere tittelstil</a:t>
            </a:r>
            <a:endParaRPr lang="en-US" dirty="0"/>
          </a:p>
        </p:txBody>
      </p:sp>
      <p:sp>
        <p:nvSpPr>
          <p:cNvPr id="21" name="Text Placeholder 9"/>
          <p:cNvSpPr>
            <a:spLocks noGrp="1"/>
          </p:cNvSpPr>
          <p:nvPr>
            <p:ph type="body" sz="quarter" idx="13"/>
          </p:nvPr>
        </p:nvSpPr>
        <p:spPr>
          <a:xfrm>
            <a:off x="2271209" y="4787794"/>
            <a:ext cx="7820425" cy="923960"/>
          </a:xfrm>
        </p:spPr>
        <p:txBody>
          <a:bodyPr anchor="b">
            <a:noAutofit/>
          </a:bodyPr>
          <a:lstStyle>
            <a:lvl1pPr marL="0" indent="0">
              <a:buFontTx/>
              <a:buNone/>
              <a:defRPr sz="2646">
                <a:solidFill>
                  <a:schemeClr val="accent1"/>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nb-NO"/>
              <a:t>Klikk for å redigere tekststiler i malen</a:t>
            </a:r>
          </a:p>
        </p:txBody>
      </p:sp>
      <p:sp>
        <p:nvSpPr>
          <p:cNvPr id="4" name="Text Placeholder 3"/>
          <p:cNvSpPr>
            <a:spLocks noGrp="1"/>
          </p:cNvSpPr>
          <p:nvPr>
            <p:ph type="body" sz="half" idx="2"/>
          </p:nvPr>
        </p:nvSpPr>
        <p:spPr>
          <a:xfrm>
            <a:off x="2271209" y="5711755"/>
            <a:ext cx="7820425" cy="80427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b-NO"/>
              <a:t>Klikk for å redigere tekststiler i malen</a:t>
            </a:r>
          </a:p>
        </p:txBody>
      </p:sp>
      <p:sp>
        <p:nvSpPr>
          <p:cNvPr id="5" name="Date Placeholder 4"/>
          <p:cNvSpPr>
            <a:spLocks noGrp="1"/>
          </p:cNvSpPr>
          <p:nvPr>
            <p:ph type="dt" sz="half" idx="10"/>
          </p:nvPr>
        </p:nvSpPr>
        <p:spPr/>
        <p:txBody>
          <a:bodyPr/>
          <a:lstStyle/>
          <a:p>
            <a:fld id="{4D9FFFB4-400D-1240-AB24-6F86C96D4DFB}"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68" y="5413094"/>
            <a:ext cx="1588286"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764" y="5492932"/>
            <a:ext cx="683998" cy="402483"/>
          </a:xfrm>
        </p:spPr>
        <p:txBody>
          <a:bodyPr/>
          <a:lstStyle/>
          <a:p>
            <a:fld id="{D57F1E4F-1CFF-5643-939E-217C01CDF565}" type="slidenum">
              <a:rPr lang="en-US" smtClean="0"/>
              <a:pPr/>
              <a:t>‹#›</a:t>
            </a:fld>
            <a:endParaRPr lang="en-US"/>
          </a:p>
        </p:txBody>
      </p:sp>
      <p:sp>
        <p:nvSpPr>
          <p:cNvPr id="11" name="TextBox 10"/>
          <p:cNvSpPr txBox="1"/>
          <p:nvPr/>
        </p:nvSpPr>
        <p:spPr>
          <a:xfrm>
            <a:off x="2114412" y="714306"/>
            <a:ext cx="534730"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solidFill>
                <a:effectLst/>
                <a:latin typeface="Arial"/>
              </a:rPr>
              <a:t>“</a:t>
            </a:r>
          </a:p>
        </p:txBody>
      </p:sp>
      <p:sp>
        <p:nvSpPr>
          <p:cNvPr id="12" name="TextBox 11"/>
          <p:cNvSpPr txBox="1"/>
          <p:nvPr/>
        </p:nvSpPr>
        <p:spPr>
          <a:xfrm>
            <a:off x="9552398" y="3202562"/>
            <a:ext cx="534730"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427491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2271210" y="691600"/>
            <a:ext cx="7707815" cy="3174689"/>
          </a:xfrm>
        </p:spPr>
        <p:txBody>
          <a:bodyPr anchor="ctr">
            <a:normAutofit/>
          </a:bodyPr>
          <a:lstStyle>
            <a:lvl1pPr algn="l">
              <a:defRPr sz="5291" b="0"/>
            </a:lvl1pPr>
          </a:lstStyle>
          <a:p>
            <a:r>
              <a:rPr lang="nb-NO"/>
              <a:t>Klikk for å redigere tittelstil</a:t>
            </a:r>
            <a:endParaRPr lang="en-US" dirty="0"/>
          </a:p>
        </p:txBody>
      </p:sp>
      <p:sp>
        <p:nvSpPr>
          <p:cNvPr id="21" name="Text Placeholder 9"/>
          <p:cNvSpPr>
            <a:spLocks noGrp="1"/>
          </p:cNvSpPr>
          <p:nvPr>
            <p:ph type="body" sz="quarter" idx="13"/>
          </p:nvPr>
        </p:nvSpPr>
        <p:spPr>
          <a:xfrm>
            <a:off x="2271210" y="4787794"/>
            <a:ext cx="7707816" cy="923960"/>
          </a:xfrm>
        </p:spPr>
        <p:txBody>
          <a:bodyPr anchor="b">
            <a:noAutofit/>
          </a:bodyPr>
          <a:lstStyle>
            <a:lvl1pPr marL="0" indent="0">
              <a:buFontTx/>
              <a:buNone/>
              <a:defRPr sz="2646">
                <a:solidFill>
                  <a:schemeClr val="accent1"/>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nb-NO"/>
              <a:t>Klikk for å redigere tekststiler i malen</a:t>
            </a:r>
          </a:p>
        </p:txBody>
      </p:sp>
      <p:sp>
        <p:nvSpPr>
          <p:cNvPr id="4" name="Text Placeholder 3"/>
          <p:cNvSpPr>
            <a:spLocks noGrp="1"/>
          </p:cNvSpPr>
          <p:nvPr>
            <p:ph type="body" sz="half" idx="2"/>
          </p:nvPr>
        </p:nvSpPr>
        <p:spPr>
          <a:xfrm>
            <a:off x="2271210" y="5711755"/>
            <a:ext cx="7707816" cy="80427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b-NO"/>
              <a:t>Klikk for å redigere tekststiler i malen</a:t>
            </a:r>
          </a:p>
        </p:txBody>
      </p:sp>
      <p:sp>
        <p:nvSpPr>
          <p:cNvPr id="5" name="Date Placeholder 4"/>
          <p:cNvSpPr>
            <a:spLocks noGrp="1"/>
          </p:cNvSpPr>
          <p:nvPr>
            <p:ph type="dt" sz="half" idx="10"/>
          </p:nvPr>
        </p:nvSpPr>
        <p:spPr/>
        <p:txBody>
          <a:bodyPr/>
          <a:lstStyle/>
          <a:p>
            <a:fld id="{4D9FFFB4-400D-1240-AB24-6F86C96D4DFB}"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8" y="5413094"/>
            <a:ext cx="1588286"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764" y="5492932"/>
            <a:ext cx="683998" cy="402483"/>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0659381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D9FFFB4-400D-1240-AB24-6F86C96D4DFB}"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68" y="783960"/>
            <a:ext cx="1588286"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4614455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42871" y="691599"/>
            <a:ext cx="1936467" cy="5824430"/>
          </a:xfrm>
        </p:spPr>
        <p:txBody>
          <a:bodyPr vert="eaVert" anchor="ctr"/>
          <a:lstStyle/>
          <a:p>
            <a:r>
              <a:rPr lang="nb-NO"/>
              <a:t>Klikk for å redigere tittelstil</a:t>
            </a:r>
            <a:endParaRPr lang="en-US" dirty="0"/>
          </a:p>
        </p:txBody>
      </p:sp>
      <p:sp>
        <p:nvSpPr>
          <p:cNvPr id="3" name="Vertical Text Placeholder 2"/>
          <p:cNvSpPr>
            <a:spLocks noGrp="1"/>
          </p:cNvSpPr>
          <p:nvPr>
            <p:ph type="body" orient="vert" idx="1"/>
          </p:nvPr>
        </p:nvSpPr>
        <p:spPr>
          <a:xfrm>
            <a:off x="2271211" y="691599"/>
            <a:ext cx="5514688" cy="582443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D9FFFB4-400D-1240-AB24-6F86C96D4DFB}"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68" y="783960"/>
            <a:ext cx="1588286"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7602125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2274467" y="687966"/>
            <a:ext cx="7704559" cy="1411944"/>
          </a:xfrm>
        </p:spPr>
        <p:txBody>
          <a:bodyPr/>
          <a:lstStyle/>
          <a:p>
            <a:r>
              <a:rPr lang="nb-NO"/>
              <a:t>Klikk for å redigere tittelstil</a:t>
            </a:r>
            <a:endParaRPr lang="en-US" dirty="0"/>
          </a:p>
        </p:txBody>
      </p:sp>
      <p:sp>
        <p:nvSpPr>
          <p:cNvPr id="3" name="Content Placeholder 2"/>
          <p:cNvSpPr>
            <a:spLocks noGrp="1"/>
          </p:cNvSpPr>
          <p:nvPr>
            <p:ph idx="1"/>
          </p:nvPr>
        </p:nvSpPr>
        <p:spPr>
          <a:xfrm>
            <a:off x="2271210" y="2351899"/>
            <a:ext cx="7707816" cy="416412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D9FFFB4-400D-1240-AB24-6F86C96D4DFB}"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68" y="783960"/>
            <a:ext cx="1588286"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8622538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2271210" y="2286820"/>
            <a:ext cx="7707816" cy="1619080"/>
          </a:xfrm>
        </p:spPr>
        <p:txBody>
          <a:bodyPr anchor="b"/>
          <a:lstStyle>
            <a:lvl1pPr algn="l">
              <a:defRPr sz="4409" b="0" cap="none"/>
            </a:lvl1pPr>
          </a:lstStyle>
          <a:p>
            <a:r>
              <a:rPr lang="nb-NO"/>
              <a:t>Klikk for å redigere tittelstil</a:t>
            </a:r>
            <a:endParaRPr lang="en-US" dirty="0"/>
          </a:p>
        </p:txBody>
      </p:sp>
      <p:sp>
        <p:nvSpPr>
          <p:cNvPr id="3" name="Text Placeholder 2"/>
          <p:cNvSpPr>
            <a:spLocks noGrp="1"/>
          </p:cNvSpPr>
          <p:nvPr>
            <p:ph type="body" idx="1"/>
          </p:nvPr>
        </p:nvSpPr>
        <p:spPr>
          <a:xfrm>
            <a:off x="2271210" y="3947830"/>
            <a:ext cx="7707816" cy="948432"/>
          </a:xfrm>
        </p:spPr>
        <p:txBody>
          <a:bodyPr anchor="t"/>
          <a:lstStyle>
            <a:lvl1pPr marL="0" indent="0" algn="l">
              <a:buNone/>
              <a:defRPr sz="2205">
                <a:solidFill>
                  <a:schemeClr val="tx1">
                    <a:lumMod val="65000"/>
                    <a:lumOff val="3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4D9FFFB4-400D-1240-AB24-6F86C96D4DFB}"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68" y="3490510"/>
            <a:ext cx="1588286"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97764" y="3576064"/>
            <a:ext cx="683998" cy="402483"/>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3889236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2271211" y="2355323"/>
            <a:ext cx="3738780" cy="4152858"/>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240758" y="2355323"/>
            <a:ext cx="3738268" cy="4152858"/>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4D9FFFB4-400D-1240-AB24-6F86C96D4DFB}"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68" y="783960"/>
            <a:ext cx="1588286"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97764" y="868385"/>
            <a:ext cx="683998" cy="402483"/>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2766579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a:t>Klikk for å redigere tittelstil</a:t>
            </a:r>
            <a:endParaRPr lang="en-US" dirty="0"/>
          </a:p>
        </p:txBody>
      </p:sp>
      <p:sp>
        <p:nvSpPr>
          <p:cNvPr id="3" name="Text Placeholder 2"/>
          <p:cNvSpPr>
            <a:spLocks noGrp="1"/>
          </p:cNvSpPr>
          <p:nvPr>
            <p:ph type="body" idx="1"/>
          </p:nvPr>
        </p:nvSpPr>
        <p:spPr>
          <a:xfrm>
            <a:off x="2648810" y="2454443"/>
            <a:ext cx="3361181"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nb-NO"/>
              <a:t>Klikk for å redigere tekststiler i malen</a:t>
            </a:r>
          </a:p>
        </p:txBody>
      </p:sp>
      <p:sp>
        <p:nvSpPr>
          <p:cNvPr id="4" name="Content Placeholder 3"/>
          <p:cNvSpPr>
            <a:spLocks noGrp="1"/>
          </p:cNvSpPr>
          <p:nvPr>
            <p:ph sz="half" idx="2"/>
          </p:nvPr>
        </p:nvSpPr>
        <p:spPr>
          <a:xfrm>
            <a:off x="2271209" y="3089666"/>
            <a:ext cx="3738781" cy="3423462"/>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613577" y="2450885"/>
            <a:ext cx="3359595"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nb-NO"/>
              <a:t>Klikk for å redigere tekststiler i malen</a:t>
            </a:r>
          </a:p>
        </p:txBody>
      </p:sp>
      <p:sp>
        <p:nvSpPr>
          <p:cNvPr id="6" name="Content Placeholder 5"/>
          <p:cNvSpPr>
            <a:spLocks noGrp="1"/>
          </p:cNvSpPr>
          <p:nvPr>
            <p:ph sz="quarter" idx="4"/>
          </p:nvPr>
        </p:nvSpPr>
        <p:spPr>
          <a:xfrm>
            <a:off x="6236557" y="3086107"/>
            <a:ext cx="3736616" cy="3423462"/>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4D9FFFB4-400D-1240-AB24-6F86C96D4DFB}" type="datetimeFigureOut">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68" y="783960"/>
            <a:ext cx="1588286"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97764" y="868385"/>
            <a:ext cx="683998" cy="402483"/>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255732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2274466" y="687966"/>
            <a:ext cx="7704560" cy="1411944"/>
          </a:xfrm>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4D9FFFB4-400D-1240-AB24-6F86C96D4DFB}" type="datetimeFigureOut">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68" y="783960"/>
            <a:ext cx="1588286"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180638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FFFB4-400D-1240-AB24-6F86C96D4DFB}" type="datetimeFigureOut">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68" y="783960"/>
            <a:ext cx="1588286"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6381802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2271209" y="491730"/>
            <a:ext cx="3074696" cy="1076203"/>
          </a:xfrm>
        </p:spPr>
        <p:txBody>
          <a:bodyPr anchor="b"/>
          <a:lstStyle>
            <a:lvl1pPr algn="l">
              <a:defRPr sz="2205" b="0"/>
            </a:lvl1pPr>
          </a:lstStyle>
          <a:p>
            <a:r>
              <a:rPr lang="nb-NO"/>
              <a:t>Klikk for å redigere tittelstil</a:t>
            </a:r>
            <a:endParaRPr lang="en-US" dirty="0"/>
          </a:p>
        </p:txBody>
      </p:sp>
      <p:sp>
        <p:nvSpPr>
          <p:cNvPr id="3" name="Content Placeholder 2"/>
          <p:cNvSpPr>
            <a:spLocks noGrp="1"/>
          </p:cNvSpPr>
          <p:nvPr>
            <p:ph idx="1"/>
          </p:nvPr>
        </p:nvSpPr>
        <p:spPr>
          <a:xfrm>
            <a:off x="5546429" y="491731"/>
            <a:ext cx="4432596" cy="5968994"/>
          </a:xfrm>
        </p:spPr>
        <p:txBody>
          <a:bodyPr anchor="ct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2271209" y="1762175"/>
            <a:ext cx="3074696" cy="4698546"/>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4D9FFFB4-400D-1240-AB24-6F86C96D4DFB}"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8" y="783960"/>
            <a:ext cx="1588286"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7260537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2271210" y="5291772"/>
            <a:ext cx="7707816" cy="624724"/>
          </a:xfrm>
        </p:spPr>
        <p:txBody>
          <a:bodyPr anchor="b">
            <a:normAutofit/>
          </a:bodyPr>
          <a:lstStyle>
            <a:lvl1pPr algn="l">
              <a:defRPr sz="2646"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2271210" y="699931"/>
            <a:ext cx="7707816" cy="4249391"/>
          </a:xfrm>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nb-NO"/>
              <a:t>Klikk på ikonet for å legge til et bilde</a:t>
            </a:r>
            <a:endParaRPr lang="en-US" dirty="0"/>
          </a:p>
        </p:txBody>
      </p:sp>
      <p:sp>
        <p:nvSpPr>
          <p:cNvPr id="4" name="Text Placeholder 3"/>
          <p:cNvSpPr>
            <a:spLocks noGrp="1"/>
          </p:cNvSpPr>
          <p:nvPr>
            <p:ph type="body" sz="half" idx="2"/>
          </p:nvPr>
        </p:nvSpPr>
        <p:spPr>
          <a:xfrm>
            <a:off x="2271210" y="5916496"/>
            <a:ext cx="7707816" cy="544226"/>
          </a:xfrm>
        </p:spPr>
        <p:txBody>
          <a:bodyPr>
            <a:normAutofit/>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4D9FFFB4-400D-1240-AB24-6F86C96D4DFB}"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8" y="5413094"/>
            <a:ext cx="1588286" cy="55998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764" y="5492932"/>
            <a:ext cx="683998" cy="402483"/>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7132779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5">
                <a:lumMod val="20000"/>
                <a:lumOff val="80000"/>
              </a:schemeClr>
            </a:gs>
            <a:gs pos="0">
              <a:srgbClr val="D2E9BD"/>
            </a:gs>
          </a:gsLst>
          <a:path path="circle">
            <a:fillToRect t="100000" r="100000"/>
          </a:path>
          <a:tileRect l="-100000" b="-100000"/>
        </a:gradFill>
        <a:effectLst/>
      </p:bgPr>
    </p:bg>
    <p:spTree>
      <p:nvGrpSpPr>
        <p:cNvPr id="1" name=""/>
        <p:cNvGrpSpPr/>
        <p:nvPr/>
      </p:nvGrpSpPr>
      <p:grpSpPr>
        <a:xfrm>
          <a:off x="0" y="0"/>
          <a:ext cx="0" cy="0"/>
          <a:chOff x="0" y="0"/>
          <a:chExt cx="0" cy="0"/>
        </a:xfrm>
      </p:grpSpPr>
      <p:grpSp>
        <p:nvGrpSpPr>
          <p:cNvPr id="36" name="Group 35"/>
          <p:cNvGrpSpPr/>
          <p:nvPr/>
        </p:nvGrpSpPr>
        <p:grpSpPr>
          <a:xfrm>
            <a:off x="1" y="251989"/>
            <a:ext cx="2316559" cy="731785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3878" y="226"/>
            <a:ext cx="2282735" cy="7554217"/>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13836" cy="7559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274466" y="687966"/>
            <a:ext cx="7704560" cy="1411944"/>
          </a:xfrm>
          <a:prstGeom prst="rect">
            <a:avLst/>
          </a:prstGeom>
        </p:spPr>
        <p:txBody>
          <a:bodyPr vert="horz" lIns="91440" tIns="45720" rIns="91440" bIns="45720" rtlCol="0" anchor="t">
            <a:normAutofit/>
          </a:bodyPr>
          <a:lstStyle/>
          <a:p>
            <a:r>
              <a:rPr lang="nb-NO"/>
              <a:t>Klikk for å redigere tittelstil</a:t>
            </a:r>
            <a:endParaRPr lang="en-US" dirty="0"/>
          </a:p>
        </p:txBody>
      </p:sp>
      <p:sp>
        <p:nvSpPr>
          <p:cNvPr id="3" name="Text Placeholder 2"/>
          <p:cNvSpPr>
            <a:spLocks noGrp="1"/>
          </p:cNvSpPr>
          <p:nvPr>
            <p:ph type="body" idx="1"/>
          </p:nvPr>
        </p:nvSpPr>
        <p:spPr>
          <a:xfrm>
            <a:off x="2271210" y="2351899"/>
            <a:ext cx="7707816" cy="428381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9088041" y="6762800"/>
            <a:ext cx="896106" cy="408045"/>
          </a:xfrm>
          <a:prstGeom prst="rect">
            <a:avLst/>
          </a:prstGeom>
        </p:spPr>
        <p:txBody>
          <a:bodyPr vert="horz" lIns="91440" tIns="45720" rIns="91440" bIns="45720" rtlCol="0" anchor="ctr"/>
          <a:lstStyle>
            <a:lvl1pPr algn="r">
              <a:defRPr sz="992">
                <a:solidFill>
                  <a:schemeClr val="tx1">
                    <a:tint val="75000"/>
                  </a:schemeClr>
                </a:solidFill>
              </a:defRPr>
            </a:lvl1pPr>
          </a:lstStyle>
          <a:p>
            <a:fld id="{4D9FFFB4-400D-1240-AB24-6F86C96D4DFB}" type="datetimeFigureOut">
              <a:rPr lang="en-US" smtClean="0"/>
              <a:t>8/15/2024</a:t>
            </a:fld>
            <a:endParaRPr lang="en-US"/>
          </a:p>
        </p:txBody>
      </p:sp>
      <p:sp>
        <p:nvSpPr>
          <p:cNvPr id="5" name="Footer Placeholder 4"/>
          <p:cNvSpPr>
            <a:spLocks noGrp="1"/>
          </p:cNvSpPr>
          <p:nvPr>
            <p:ph type="ftr" sz="quarter" idx="3"/>
          </p:nvPr>
        </p:nvSpPr>
        <p:spPr>
          <a:xfrm>
            <a:off x="2271209" y="6763594"/>
            <a:ext cx="6684123" cy="402483"/>
          </a:xfrm>
          <a:prstGeom prst="rect">
            <a:avLst/>
          </a:prstGeom>
        </p:spPr>
        <p:txBody>
          <a:bodyPr vert="horz" lIns="91440" tIns="45720" rIns="91440" bIns="45720" rtlCol="0" anchor="ctr"/>
          <a:lstStyle>
            <a:lvl1pPr algn="l">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97764" y="868385"/>
            <a:ext cx="683998" cy="402483"/>
          </a:xfrm>
          <a:prstGeom prst="rect">
            <a:avLst/>
          </a:prstGeom>
        </p:spPr>
        <p:txBody>
          <a:bodyPr vert="horz" lIns="91440" tIns="45720" rIns="91440" bIns="45720" rtlCol="0" anchor="ctr"/>
          <a:lstStyle>
            <a:lvl1pPr algn="r">
              <a:defRPr sz="2205">
                <a:solidFill>
                  <a:srgbClr val="FEFFFF"/>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62525319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503972" rtl="0" eaLnBrk="1" latinLnBrk="0" hangingPunct="1">
        <a:spcBef>
          <a:spcPct val="0"/>
        </a:spcBef>
        <a:buNone/>
        <a:defRPr sz="3968"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979" indent="-377979" algn="l" defTabSz="503972" rtl="0" eaLnBrk="1" latinLnBrk="0" hangingPunct="1">
        <a:spcBef>
          <a:spcPts val="1102"/>
        </a:spcBef>
        <a:spcAft>
          <a:spcPts val="0"/>
        </a:spcAft>
        <a:buClr>
          <a:schemeClr val="accent1"/>
        </a:buClr>
        <a:buFont typeface="Wingdings 3" charset="2"/>
        <a:buChar char=""/>
        <a:defRPr sz="1984" kern="1200">
          <a:solidFill>
            <a:schemeClr val="tx1">
              <a:lumMod val="75000"/>
              <a:lumOff val="25000"/>
            </a:schemeClr>
          </a:solidFill>
          <a:latin typeface="+mn-lt"/>
          <a:ea typeface="+mn-ea"/>
          <a:cs typeface="+mn-cs"/>
        </a:defRPr>
      </a:lvl1pPr>
      <a:lvl2pPr marL="818954" indent="-314982" algn="l" defTabSz="503972" rtl="0" eaLnBrk="1" latinLnBrk="0" hangingPunct="1">
        <a:spcBef>
          <a:spcPts val="1102"/>
        </a:spcBef>
        <a:spcAft>
          <a:spcPts val="0"/>
        </a:spcAft>
        <a:buClr>
          <a:schemeClr val="accent1"/>
        </a:buClr>
        <a:buFont typeface="Wingdings 3" charset="2"/>
        <a:buChar char=""/>
        <a:defRPr sz="1764" kern="1200">
          <a:solidFill>
            <a:schemeClr val="tx1">
              <a:lumMod val="75000"/>
              <a:lumOff val="25000"/>
            </a:schemeClr>
          </a:solidFill>
          <a:latin typeface="+mn-lt"/>
          <a:ea typeface="+mn-ea"/>
          <a:cs typeface="+mn-cs"/>
        </a:defRPr>
      </a:lvl2pPr>
      <a:lvl3pPr marL="1259929" indent="-251986" algn="l" defTabSz="503972" rtl="0" eaLnBrk="1" latinLnBrk="0" hangingPunct="1">
        <a:spcBef>
          <a:spcPts val="1102"/>
        </a:spcBef>
        <a:spcAft>
          <a:spcPts val="0"/>
        </a:spcAft>
        <a:buClr>
          <a:schemeClr val="accent1"/>
        </a:buClr>
        <a:buFont typeface="Wingdings 3" charset="2"/>
        <a:buChar char=""/>
        <a:defRPr sz="1543" kern="1200">
          <a:solidFill>
            <a:schemeClr val="tx1">
              <a:lumMod val="75000"/>
              <a:lumOff val="25000"/>
            </a:schemeClr>
          </a:solidFill>
          <a:latin typeface="+mn-lt"/>
          <a:ea typeface="+mn-ea"/>
          <a:cs typeface="+mn-cs"/>
        </a:defRPr>
      </a:lvl3pPr>
      <a:lvl4pPr marL="1763900"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4pPr>
      <a:lvl5pPr marL="2267872"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5pPr>
      <a:lvl6pPr marL="2771844"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6pPr>
      <a:lvl7pPr marL="3275815"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7pPr>
      <a:lvl8pPr marL="3779787"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8pPr>
      <a:lvl9pPr marL="4283758" indent="-251986" algn="l" defTabSz="503972" rtl="0" eaLnBrk="1" latinLnBrk="0" hangingPunct="1">
        <a:spcBef>
          <a:spcPts val="1102"/>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no/url?sa=i&amp;rct=j&amp;q=&amp;esrc=s&amp;source=images&amp;cd=&amp;cad=rja&amp;uact=8&amp;ved=2ahUKEwi72ajQqsvcAhVFfiwKHVJhD50QjRx6BAgBEAU&amp;url=http://www.sundayobserver.lk/2017/11/12/junior/good-friends&amp;psig=AOvVaw1znabUytrE1bKO4h0QKmyN&amp;ust=153319497891192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lundegaards.barnehage.n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20000"/>
                <a:lumOff val="80000"/>
              </a:schemeClr>
            </a:gs>
            <a:gs pos="0">
              <a:srgbClr val="D2E9BD"/>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0A4FA906-5393-45CD-8D97-09A47E56C9E5}"/>
              </a:ext>
            </a:extLst>
          </p:cNvPr>
          <p:cNvSpPr>
            <a:spLocks noGrp="1"/>
          </p:cNvSpPr>
          <p:nvPr>
            <p:ph type="ctrTitle"/>
          </p:nvPr>
        </p:nvSpPr>
        <p:spPr>
          <a:xfrm>
            <a:off x="1487047" y="6106609"/>
            <a:ext cx="7717715" cy="753173"/>
          </a:xfrm>
        </p:spPr>
        <p:txBody>
          <a:bodyPr>
            <a:noAutofit/>
          </a:bodyPr>
          <a:lstStyle/>
          <a:p>
            <a:pPr algn="ctr"/>
            <a:r>
              <a:rPr lang="nb-NO" sz="4000" dirty="0">
                <a:solidFill>
                  <a:schemeClr val="tx1"/>
                </a:solidFill>
              </a:rPr>
              <a:t>Lunde Gårdsbarnehage</a:t>
            </a:r>
            <a:endParaRPr lang="nb-NO" sz="4000" dirty="0"/>
          </a:p>
        </p:txBody>
      </p:sp>
      <p:sp>
        <p:nvSpPr>
          <p:cNvPr id="2" name="Rektangel 1">
            <a:extLst>
              <a:ext uri="{FF2B5EF4-FFF2-40B4-BE49-F238E27FC236}">
                <a16:creationId xmlns:a16="http://schemas.microsoft.com/office/drawing/2014/main" id="{FBA31125-6B2F-49B2-B6AE-51332CF86E29}"/>
              </a:ext>
            </a:extLst>
          </p:cNvPr>
          <p:cNvSpPr/>
          <p:nvPr/>
        </p:nvSpPr>
        <p:spPr>
          <a:xfrm>
            <a:off x="3616905" y="6720743"/>
            <a:ext cx="3457998" cy="461665"/>
          </a:xfrm>
          <a:prstGeom prst="rect">
            <a:avLst/>
          </a:prstGeom>
        </p:spPr>
        <p:txBody>
          <a:bodyPr wrap="none">
            <a:spAutoFit/>
          </a:bodyPr>
          <a:lstStyle/>
          <a:p>
            <a:pPr algn="ctr"/>
            <a:r>
              <a:rPr lang="nb-NO" sz="2400" dirty="0"/>
              <a:t>«Den gode barndom»</a:t>
            </a:r>
          </a:p>
        </p:txBody>
      </p:sp>
      <p:pic>
        <p:nvPicPr>
          <p:cNvPr id="5" name="Bilde 4">
            <a:extLst>
              <a:ext uri="{FF2B5EF4-FFF2-40B4-BE49-F238E27FC236}">
                <a16:creationId xmlns:a16="http://schemas.microsoft.com/office/drawing/2014/main" id="{382DE0E9-7228-4320-B347-3CB4398693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9838" y="5703036"/>
            <a:ext cx="1802000" cy="1802000"/>
          </a:xfrm>
          <a:prstGeom prst="rect">
            <a:avLst/>
          </a:prstGeom>
        </p:spPr>
      </p:pic>
      <p:sp>
        <p:nvSpPr>
          <p:cNvPr id="4" name="TekstSylinder 3">
            <a:extLst>
              <a:ext uri="{FF2B5EF4-FFF2-40B4-BE49-F238E27FC236}">
                <a16:creationId xmlns:a16="http://schemas.microsoft.com/office/drawing/2014/main" id="{2C16BE3D-8286-49F8-8D28-BE71C996A532}"/>
              </a:ext>
            </a:extLst>
          </p:cNvPr>
          <p:cNvSpPr txBox="1"/>
          <p:nvPr/>
        </p:nvSpPr>
        <p:spPr>
          <a:xfrm>
            <a:off x="69013" y="5016912"/>
            <a:ext cx="1311578" cy="369332"/>
          </a:xfrm>
          <a:prstGeom prst="rect">
            <a:avLst/>
          </a:prstGeom>
          <a:noFill/>
        </p:spPr>
        <p:txBody>
          <a:bodyPr wrap="none" rtlCol="0" anchor="t">
            <a:spAutoFit/>
          </a:bodyPr>
          <a:lstStyle/>
          <a:p>
            <a:r>
              <a:rPr lang="nb-NO" dirty="0">
                <a:solidFill>
                  <a:schemeClr val="bg1"/>
                </a:solidFill>
              </a:rPr>
              <a:t>2024/2025</a:t>
            </a:r>
          </a:p>
        </p:txBody>
      </p:sp>
      <p:pic>
        <p:nvPicPr>
          <p:cNvPr id="15" name="Bilde 14" descr="Et bilde som inneholder utendørs, klær, tre, plante&#10;&#10;Automatisk generert beskrivelse">
            <a:extLst>
              <a:ext uri="{FF2B5EF4-FFF2-40B4-BE49-F238E27FC236}">
                <a16:creationId xmlns:a16="http://schemas.microsoft.com/office/drawing/2014/main" id="{E6BFBDD2-148A-8CC3-432C-A799BC9FE4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8487" y="699893"/>
            <a:ext cx="7807393" cy="5204929"/>
          </a:xfrm>
          <a:prstGeom prst="rect">
            <a:avLst/>
          </a:prstGeom>
          <a:ln>
            <a:noFill/>
          </a:ln>
          <a:effectLst>
            <a:softEdge rad="112500"/>
          </a:effectLst>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9AA4DC-2375-9568-DCCB-704814D69D16}"/>
              </a:ext>
            </a:extLst>
          </p:cNvPr>
          <p:cNvSpPr>
            <a:spLocks noGrp="1"/>
          </p:cNvSpPr>
          <p:nvPr>
            <p:ph type="title"/>
          </p:nvPr>
        </p:nvSpPr>
        <p:spPr/>
        <p:txBody>
          <a:bodyPr/>
          <a:lstStyle/>
          <a:p>
            <a:r>
              <a:rPr lang="nb-NO" sz="4000" b="0" cap="none" spc="0" dirty="0">
                <a:ln w="0"/>
                <a:solidFill>
                  <a:schemeClr val="accent1"/>
                </a:solidFill>
                <a:effectLst>
                  <a:outerShdw blurRad="38100" dist="25400" dir="5400000" algn="ctr" rotWithShape="0">
                    <a:srgbClr val="6E747A">
                      <a:alpha val="43000"/>
                    </a:srgbClr>
                  </a:outerShdw>
                </a:effectLst>
              </a:rPr>
              <a:t>Husmannspedagogikk</a:t>
            </a:r>
            <a:br>
              <a:rPr lang="nb-NO" sz="4000" b="0" cap="none" spc="0" dirty="0">
                <a:ln w="0"/>
                <a:solidFill>
                  <a:schemeClr val="accent1"/>
                </a:solidFill>
                <a:effectLst>
                  <a:outerShdw blurRad="38100" dist="25400" dir="5400000" algn="ctr" rotWithShape="0">
                    <a:srgbClr val="6E747A">
                      <a:alpha val="43000"/>
                    </a:srgbClr>
                  </a:outerShdw>
                </a:effectLst>
              </a:rPr>
            </a:br>
            <a:endParaRPr lang="nb-NO" dirty="0"/>
          </a:p>
        </p:txBody>
      </p:sp>
      <p:sp>
        <p:nvSpPr>
          <p:cNvPr id="3" name="Plassholder for innhold 2">
            <a:extLst>
              <a:ext uri="{FF2B5EF4-FFF2-40B4-BE49-F238E27FC236}">
                <a16:creationId xmlns:a16="http://schemas.microsoft.com/office/drawing/2014/main" id="{32849E9D-12B9-C5E0-15B5-6DEF911D28E9}"/>
              </a:ext>
            </a:extLst>
          </p:cNvPr>
          <p:cNvSpPr>
            <a:spLocks noGrp="1"/>
          </p:cNvSpPr>
          <p:nvPr>
            <p:ph idx="1"/>
          </p:nvPr>
        </p:nvSpPr>
        <p:spPr>
          <a:xfrm>
            <a:off x="858528" y="1434391"/>
            <a:ext cx="9660368" cy="6125284"/>
          </a:xfrm>
        </p:spPr>
        <p:txBody>
          <a:bodyPr>
            <a:normAutofit fontScale="77500" lnSpcReduction="20000"/>
          </a:bodyPr>
          <a:lstStyle/>
          <a:p>
            <a:pPr>
              <a:buFont typeface="Wingdings" panose="05000000000000000000" pitchFamily="2" charset="2"/>
              <a:buChar char="Ø"/>
            </a:pPr>
            <a:r>
              <a:rPr lang="nb-NO" sz="1800" dirty="0"/>
              <a:t>På gården er det mange oppgaver som må gjøres. Dyrene må ha mat, fjøsstellet må tas, det må jobbes i hagen i tillegg til mange flere arbeidsoppgaver. Dette kan være oppgaver barna kan synes er kjedelig, men de </a:t>
            </a:r>
            <a:r>
              <a:rPr lang="nb-NO" sz="1800" i="1" dirty="0"/>
              <a:t>må</a:t>
            </a:r>
            <a:r>
              <a:rPr lang="nb-NO" sz="1800" dirty="0"/>
              <a:t> gjøres for at dyrene skal ha det bra, og for at gården skal driftes på en god måte. Hjemme er det også mye som </a:t>
            </a:r>
            <a:r>
              <a:rPr lang="nb-NO" sz="1800" i="1" dirty="0"/>
              <a:t>må</a:t>
            </a:r>
            <a:r>
              <a:rPr lang="nb-NO" sz="1800" dirty="0"/>
              <a:t> gjøres, som f.eks. vaske, rydde oppvaskmaskina, rake i hagen, klesvask, baking, matlaging ++  Barna er gode bidragsytere og de vil føle på mestring ved at de får lov til å delta på dette. Skap HVERDAGSMAGI sammen med barna ved å gjøre små arbeidsoppgaver </a:t>
            </a:r>
            <a:r>
              <a:rPr lang="nb-NO" sz="1800" i="1" dirty="0"/>
              <a:t>sammen</a:t>
            </a:r>
            <a:r>
              <a:rPr lang="nb-NO" sz="1800" dirty="0"/>
              <a:t>!</a:t>
            </a:r>
          </a:p>
          <a:p>
            <a:pPr marL="0" indent="0">
              <a:buNone/>
            </a:pPr>
            <a:r>
              <a:rPr lang="nb-NO" sz="1800" u="sng" dirty="0"/>
              <a:t>Hvorfor husmannspedagogikk?</a:t>
            </a:r>
          </a:p>
          <a:p>
            <a:pPr>
              <a:buFont typeface="Arial" panose="020B0604020202020204" pitchFamily="34" charset="0"/>
              <a:buChar char="•"/>
            </a:pPr>
            <a:r>
              <a:rPr lang="en-US" sz="1800" dirty="0"/>
              <a:t>Å </a:t>
            </a:r>
            <a:r>
              <a:rPr lang="nb-NO" sz="1800" dirty="0"/>
              <a:t>føre</a:t>
            </a:r>
            <a:r>
              <a:rPr lang="en-US" sz="1800" dirty="0"/>
              <a:t> tradisjoner videre er vår oppgave.</a:t>
            </a:r>
          </a:p>
          <a:p>
            <a:pPr>
              <a:buFont typeface="Arial" panose="020B0604020202020204" pitchFamily="34" charset="0"/>
              <a:buChar char="•"/>
            </a:pPr>
            <a:r>
              <a:rPr lang="en-US" sz="1800" dirty="0"/>
              <a:t>Bidra til at barna blir robuste og psykisk sterke</a:t>
            </a:r>
          </a:p>
          <a:p>
            <a:pPr>
              <a:buFont typeface="Arial" panose="020B0604020202020204" pitchFamily="34" charset="0"/>
              <a:buChar char="•"/>
            </a:pPr>
            <a:r>
              <a:rPr lang="en-US" sz="1800" dirty="0"/>
              <a:t>Utvikle språk og begreper</a:t>
            </a:r>
          </a:p>
          <a:p>
            <a:pPr>
              <a:buFont typeface="Arial" panose="020B0604020202020204" pitchFamily="34" charset="0"/>
              <a:buChar char="•"/>
            </a:pPr>
            <a:r>
              <a:rPr lang="en-US" sz="1800" dirty="0"/>
              <a:t>Barn trenger gode rollemodeller</a:t>
            </a:r>
          </a:p>
          <a:p>
            <a:pPr>
              <a:buFont typeface="Arial" panose="020B0604020202020204" pitchFamily="34" charset="0"/>
              <a:buChar char="•"/>
            </a:pPr>
            <a:r>
              <a:rPr lang="en-US" sz="1800" dirty="0"/>
              <a:t>Være med i </a:t>
            </a:r>
            <a:r>
              <a:rPr lang="en-US" sz="1800" dirty="0" err="1"/>
              <a:t>prosesser</a:t>
            </a:r>
            <a:r>
              <a:rPr lang="en-US" sz="1800" dirty="0"/>
              <a:t> og </a:t>
            </a:r>
            <a:r>
              <a:rPr lang="en-US" sz="1800" dirty="0" err="1"/>
              <a:t>forstå</a:t>
            </a:r>
            <a:r>
              <a:rPr lang="en-US" sz="1800" dirty="0"/>
              <a:t> </a:t>
            </a:r>
            <a:r>
              <a:rPr lang="en-US" sz="1800" dirty="0" err="1"/>
              <a:t>sammenhenger</a:t>
            </a:r>
            <a:r>
              <a:rPr lang="en-US" sz="1800" dirty="0"/>
              <a:t> </a:t>
            </a:r>
            <a:r>
              <a:rPr lang="en-US" sz="1800" dirty="0" err="1"/>
              <a:t>til</a:t>
            </a:r>
            <a:r>
              <a:rPr lang="en-US" sz="1800" dirty="0"/>
              <a:t> </a:t>
            </a:r>
            <a:r>
              <a:rPr lang="en-US" sz="1800" dirty="0" err="1"/>
              <a:t>sitt</a:t>
            </a:r>
            <a:r>
              <a:rPr lang="en-US" sz="1800" dirty="0"/>
              <a:t> </a:t>
            </a:r>
            <a:r>
              <a:rPr lang="en-US" sz="1800" dirty="0" err="1"/>
              <a:t>eget</a:t>
            </a:r>
            <a:br>
              <a:rPr lang="en-US" sz="1800" dirty="0"/>
            </a:br>
            <a:r>
              <a:rPr lang="en-US" sz="1800" dirty="0"/>
              <a:t>“</a:t>
            </a:r>
            <a:r>
              <a:rPr lang="en-US" sz="1800" dirty="0" err="1"/>
              <a:t>voksenliv</a:t>
            </a:r>
            <a:r>
              <a:rPr lang="en-US" sz="1800" dirty="0"/>
              <a:t> </a:t>
            </a:r>
            <a:r>
              <a:rPr lang="en-US" sz="1800" dirty="0" err="1"/>
              <a:t>senere</a:t>
            </a:r>
            <a:r>
              <a:rPr lang="en-US" sz="1800" dirty="0"/>
              <a:t>”. Alle </a:t>
            </a:r>
            <a:r>
              <a:rPr lang="en-US" sz="1800" dirty="0" err="1"/>
              <a:t>hverdags-aktivitetene</a:t>
            </a:r>
            <a:r>
              <a:rPr lang="en-US" sz="1800" dirty="0"/>
              <a:t> vi </a:t>
            </a:r>
            <a:r>
              <a:rPr lang="en-US" sz="1800" dirty="0" err="1"/>
              <a:t>gjør</a:t>
            </a:r>
            <a:r>
              <a:rPr lang="en-US" sz="1800" dirty="0"/>
              <a:t> er jo</a:t>
            </a:r>
            <a:br>
              <a:rPr lang="en-US" sz="1800" dirty="0"/>
            </a:br>
            <a:r>
              <a:rPr lang="en-US" sz="1800" dirty="0"/>
              <a:t>“</a:t>
            </a:r>
            <a:r>
              <a:rPr lang="en-US" sz="1800" dirty="0" err="1"/>
              <a:t>selve</a:t>
            </a:r>
            <a:r>
              <a:rPr lang="en-US" sz="1800" dirty="0"/>
              <a:t> </a:t>
            </a:r>
            <a:r>
              <a:rPr lang="en-US" sz="1800" dirty="0" err="1"/>
              <a:t>livet</a:t>
            </a:r>
            <a:r>
              <a:rPr lang="en-US" sz="1800" dirty="0"/>
              <a:t>”. </a:t>
            </a:r>
            <a:br>
              <a:rPr lang="en-US" sz="1800" dirty="0"/>
            </a:br>
            <a:endParaRPr lang="en-US" sz="1800" dirty="0"/>
          </a:p>
          <a:p>
            <a:pPr>
              <a:buFont typeface="Wingdings" panose="05000000000000000000" pitchFamily="2" charset="2"/>
              <a:buChar char="Ø"/>
            </a:pPr>
            <a:r>
              <a:rPr lang="nb-NO" sz="1800" u="sng" dirty="0"/>
              <a:t>3 T’er som er viktige å tenke på:</a:t>
            </a:r>
          </a:p>
          <a:p>
            <a:pPr marL="0" indent="0">
              <a:buNone/>
            </a:pPr>
            <a:r>
              <a:rPr lang="nb-NO" sz="1800" b="1" dirty="0"/>
              <a:t>TID</a:t>
            </a:r>
            <a:r>
              <a:rPr lang="nb-NO" sz="1800" dirty="0"/>
              <a:t> – til å prøve og feile, få prøve på sin måte, nysgjerrighet til livet rundt seg</a:t>
            </a:r>
          </a:p>
          <a:p>
            <a:pPr marL="0" indent="0">
              <a:buNone/>
            </a:pPr>
            <a:r>
              <a:rPr lang="nb-NO" sz="1800" b="1" dirty="0"/>
              <a:t>TILSTEDEVÆRELSE </a:t>
            </a:r>
            <a:r>
              <a:rPr lang="nb-NO" sz="1800" dirty="0"/>
              <a:t>– være her og nå, følge det barna er interessert i, skape ro for å få god lek, legge fra seg egne problemer ved porten, det er mange måter å være tilstede på</a:t>
            </a:r>
          </a:p>
          <a:p>
            <a:pPr marL="0" indent="0">
              <a:buNone/>
            </a:pPr>
            <a:r>
              <a:rPr lang="nb-NO" sz="1800" b="1" dirty="0"/>
              <a:t>TILGJENGELIGHET</a:t>
            </a:r>
            <a:r>
              <a:rPr lang="nb-NO" sz="1800" dirty="0"/>
              <a:t> – sette seg ned, legge seg ned på bakken sammen med barna, lytte, gjøre oppgaver i nærheten av barna</a:t>
            </a:r>
            <a:br>
              <a:rPr lang="nb-NO" sz="1800" dirty="0"/>
            </a:br>
            <a:endParaRPr lang="nb-NO" sz="1800" dirty="0"/>
          </a:p>
          <a:p>
            <a:pPr marL="0" indent="0" algn="ctr">
              <a:buNone/>
            </a:pPr>
            <a:r>
              <a:rPr lang="nb-NO" sz="1800" i="1" dirty="0"/>
              <a:t>«Gjennom husmannspedagogikk lærer barn å mestre livet, og de lærer å vise omsorg og nærhet for seg selv og andre. I tillegg utvikler de kreativiteten sin, opplever mestring og får økt selvtillit. Barna blir trygge, selvstendige og robuste».</a:t>
            </a:r>
          </a:p>
          <a:p>
            <a:endParaRPr lang="nb-NO" sz="1600" dirty="0"/>
          </a:p>
        </p:txBody>
      </p:sp>
      <p:pic>
        <p:nvPicPr>
          <p:cNvPr id="4" name="Picture 2">
            <a:extLst>
              <a:ext uri="{FF2B5EF4-FFF2-40B4-BE49-F238E27FC236}">
                <a16:creationId xmlns:a16="http://schemas.microsoft.com/office/drawing/2014/main" id="{E7BDEE03-CE03-2AC8-BA3F-5F0B8544A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01" r="6301"/>
          <a:stretch>
            <a:fillRect/>
          </a:stretch>
        </p:blipFill>
        <p:spPr bwMode="auto">
          <a:xfrm>
            <a:off x="6445141" y="2740602"/>
            <a:ext cx="3388144" cy="23366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958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7"/>
          <p:cNvSpPr>
            <a:spLocks noChangeArrowheads="1"/>
          </p:cNvSpPr>
          <p:nvPr/>
        </p:nvSpPr>
        <p:spPr bwMode="auto">
          <a:xfrm>
            <a:off x="7285045" y="816820"/>
            <a:ext cx="2547859" cy="1564039"/>
          </a:xfrm>
          <a:prstGeom prst="ellipse">
            <a:avLst/>
          </a:prstGeom>
          <a:solidFill>
            <a:srgbClr val="FFFFFF"/>
          </a:solidFill>
          <a:ln w="12700" algn="ctr">
            <a:solidFill>
              <a:srgbClr val="70AD47"/>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107000"/>
              </a:lnSpc>
              <a:spcBef>
                <a:spcPct val="0"/>
              </a:spcBef>
              <a:spcAft>
                <a:spcPts val="702"/>
              </a:spcAft>
            </a:pPr>
            <a:r>
              <a:rPr lang="nb-NO" altLang="nb-NO" sz="1200" dirty="0">
                <a:solidFill>
                  <a:prstClr val="black"/>
                </a:solidFill>
                <a:latin typeface="Calibri" panose="020F0502020204030204" pitchFamily="34" charset="0"/>
                <a:cs typeface="Times New Roman" panose="02020603050405020304" pitchFamily="18" charset="0"/>
              </a:rPr>
              <a:t>Barna deltar i </a:t>
            </a:r>
            <a:r>
              <a:rPr lang="nb-NO" altLang="nb-NO" sz="1200" b="1" dirty="0">
                <a:solidFill>
                  <a:prstClr val="black"/>
                </a:solidFill>
                <a:latin typeface="Calibri" panose="020F0502020204030204" pitchFamily="34" charset="0"/>
                <a:cs typeface="Times New Roman" panose="02020603050405020304" pitchFamily="18" charset="0"/>
              </a:rPr>
              <a:t>praktiske gjøremål på gården</a:t>
            </a:r>
            <a:r>
              <a:rPr lang="nb-NO" altLang="nb-NO" sz="1200" dirty="0">
                <a:solidFill>
                  <a:prstClr val="black"/>
                </a:solidFill>
                <a:latin typeface="Calibri" panose="020F0502020204030204" pitchFamily="34" charset="0"/>
                <a:cs typeface="Times New Roman" panose="02020603050405020304" pitchFamily="18" charset="0"/>
              </a:rPr>
              <a:t>, og hjelper bonden Ole der det trengs. De opplever mestring og føler seg betydningsfulle.</a:t>
            </a:r>
          </a:p>
        </p:txBody>
      </p:sp>
      <p:sp>
        <p:nvSpPr>
          <p:cNvPr id="16" name="Ellipse 5"/>
          <p:cNvSpPr>
            <a:spLocks noChangeArrowheads="1"/>
          </p:cNvSpPr>
          <p:nvPr/>
        </p:nvSpPr>
        <p:spPr bwMode="auto">
          <a:xfrm>
            <a:off x="410095" y="3041995"/>
            <a:ext cx="2581641" cy="1316755"/>
          </a:xfrm>
          <a:prstGeom prst="ellipse">
            <a:avLst/>
          </a:prstGeom>
          <a:solidFill>
            <a:srgbClr val="FFFFFF"/>
          </a:solidFill>
          <a:ln w="12700" algn="ctr">
            <a:solidFill>
              <a:srgbClr val="70AD47"/>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107000"/>
              </a:lnSpc>
              <a:spcBef>
                <a:spcPct val="0"/>
              </a:spcBef>
              <a:spcAft>
                <a:spcPts val="702"/>
              </a:spcAft>
            </a:pPr>
            <a:r>
              <a:rPr lang="nb-NO" altLang="nb-NO" sz="1200" b="1" dirty="0">
                <a:solidFill>
                  <a:prstClr val="black"/>
                </a:solidFill>
                <a:latin typeface="Calibri" panose="020F0502020204030204" pitchFamily="34" charset="0"/>
                <a:cs typeface="Times New Roman" panose="02020603050405020304" pitchFamily="18" charset="0"/>
              </a:rPr>
              <a:t>Fjøsgruppe </a:t>
            </a:r>
            <a:r>
              <a:rPr lang="nb-NO" altLang="nb-NO" sz="1200" dirty="0">
                <a:solidFill>
                  <a:prstClr val="black"/>
                </a:solidFill>
                <a:latin typeface="Calibri" panose="020F0502020204030204" pitchFamily="34" charset="0"/>
                <a:cs typeface="Times New Roman" panose="02020603050405020304" pitchFamily="18" charset="0"/>
              </a:rPr>
              <a:t>tre dager i uka. Barna lærer hvordan dyra skal behandles, viser omsorg, mater og steller med dem.</a:t>
            </a:r>
          </a:p>
        </p:txBody>
      </p:sp>
      <p:sp>
        <p:nvSpPr>
          <p:cNvPr id="17" name="Ellipse 6"/>
          <p:cNvSpPr>
            <a:spLocks noChangeArrowheads="1"/>
          </p:cNvSpPr>
          <p:nvPr/>
        </p:nvSpPr>
        <p:spPr bwMode="auto">
          <a:xfrm>
            <a:off x="7788880" y="2895634"/>
            <a:ext cx="2789895" cy="1427837"/>
          </a:xfrm>
          <a:prstGeom prst="ellipse">
            <a:avLst/>
          </a:prstGeom>
          <a:solidFill>
            <a:srgbClr val="FFFFFF"/>
          </a:solidFill>
          <a:ln w="12700" algn="ctr">
            <a:solidFill>
              <a:srgbClr val="70AD47"/>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107000"/>
              </a:lnSpc>
              <a:spcBef>
                <a:spcPct val="0"/>
              </a:spcBef>
              <a:spcAft>
                <a:spcPts val="702"/>
              </a:spcAft>
            </a:pPr>
            <a:r>
              <a:rPr lang="nb-NO" altLang="nb-NO" sz="1200" dirty="0">
                <a:solidFill>
                  <a:prstClr val="black"/>
                </a:solidFill>
                <a:latin typeface="Calibri" panose="020F0502020204030204" pitchFamily="34" charset="0"/>
                <a:cs typeface="Times New Roman" panose="02020603050405020304" pitchFamily="18" charset="0"/>
              </a:rPr>
              <a:t>Barna lærer om </a:t>
            </a:r>
            <a:r>
              <a:rPr lang="nb-NO" altLang="nb-NO" sz="1200" b="1" dirty="0">
                <a:solidFill>
                  <a:prstClr val="black"/>
                </a:solidFill>
                <a:latin typeface="Calibri" panose="020F0502020204030204" pitchFamily="34" charset="0"/>
                <a:cs typeface="Times New Roman" panose="02020603050405020304" pitchFamily="18" charset="0"/>
              </a:rPr>
              <a:t>livets gang</a:t>
            </a:r>
            <a:r>
              <a:rPr lang="nb-NO" altLang="nb-NO" sz="1200" dirty="0">
                <a:solidFill>
                  <a:prstClr val="black"/>
                </a:solidFill>
                <a:latin typeface="Calibri" panose="020F0502020204030204" pitchFamily="34" charset="0"/>
                <a:cs typeface="Times New Roman" panose="02020603050405020304" pitchFamily="18" charset="0"/>
              </a:rPr>
              <a:t>, fra start til slutt. Fra parring til fødsel, såing til høsting, egg til kyllinger, planting av trær til hogst osv. </a:t>
            </a:r>
          </a:p>
        </p:txBody>
      </p:sp>
      <p:sp>
        <p:nvSpPr>
          <p:cNvPr id="19" name="Ellipse 9"/>
          <p:cNvSpPr>
            <a:spLocks noChangeArrowheads="1"/>
          </p:cNvSpPr>
          <p:nvPr/>
        </p:nvSpPr>
        <p:spPr bwMode="auto">
          <a:xfrm>
            <a:off x="3683948" y="5389221"/>
            <a:ext cx="3655847" cy="1911621"/>
          </a:xfrm>
          <a:prstGeom prst="ellipse">
            <a:avLst/>
          </a:prstGeom>
          <a:solidFill>
            <a:srgbClr val="FFFFFF"/>
          </a:solidFill>
          <a:ln w="12700" algn="ctr">
            <a:solidFill>
              <a:srgbClr val="70AD47"/>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107000"/>
              </a:lnSpc>
              <a:spcBef>
                <a:spcPct val="0"/>
              </a:spcBef>
              <a:spcAft>
                <a:spcPts val="702"/>
              </a:spcAft>
            </a:pPr>
            <a:r>
              <a:rPr lang="nb-NO" altLang="nb-NO" sz="1200" b="1" dirty="0">
                <a:solidFill>
                  <a:prstClr val="black"/>
                </a:solidFill>
                <a:latin typeface="Calibri" panose="020F0502020204030204" pitchFamily="34" charset="0"/>
                <a:cs typeface="Times New Roman" panose="02020603050405020304" pitchFamily="18" charset="0"/>
              </a:rPr>
              <a:t>Barns kontakt med dyr:</a:t>
            </a:r>
            <a:br>
              <a:rPr lang="nb-NO" altLang="nb-NO" sz="1200" b="1" dirty="0">
                <a:solidFill>
                  <a:prstClr val="black"/>
                </a:solidFill>
                <a:latin typeface="Calibri" panose="020F0502020204030204" pitchFamily="34" charset="0"/>
                <a:cs typeface="Times New Roman" panose="02020603050405020304" pitchFamily="18" charset="0"/>
              </a:rPr>
            </a:br>
            <a:r>
              <a:rPr lang="nb-NO" altLang="nb-NO" sz="1200" b="1" dirty="0">
                <a:solidFill>
                  <a:prstClr val="black"/>
                </a:solidFill>
                <a:latin typeface="Calibri" panose="020F0502020204030204" pitchFamily="34" charset="0"/>
                <a:cs typeface="Times New Roman" panose="02020603050405020304" pitchFamily="18" charset="0"/>
              </a:rPr>
              <a:t> </a:t>
            </a:r>
            <a:r>
              <a:rPr lang="nb-NO" altLang="nb-NO" sz="1200" i="1" dirty="0">
                <a:solidFill>
                  <a:prstClr val="black"/>
                </a:solidFill>
                <a:latin typeface="Calibri" panose="020F0502020204030204" pitchFamily="34" charset="0"/>
                <a:cs typeface="Times New Roman" panose="02020603050405020304" pitchFamily="18" charset="0"/>
              </a:rPr>
              <a:t>Glede, mestring, omsorg, empati, selvstendighet, sosialt, læring, ansvar.</a:t>
            </a:r>
          </a:p>
          <a:p>
            <a:pPr algn="ctr" eaLnBrk="0" fontAlgn="base" hangingPunct="0">
              <a:lnSpc>
                <a:spcPct val="107000"/>
              </a:lnSpc>
              <a:spcBef>
                <a:spcPct val="0"/>
              </a:spcBef>
              <a:spcAft>
                <a:spcPts val="702"/>
              </a:spcAft>
            </a:pPr>
            <a:r>
              <a:rPr lang="nb-NO" altLang="nb-NO" sz="1200" dirty="0">
                <a:solidFill>
                  <a:prstClr val="black"/>
                </a:solidFill>
                <a:latin typeface="Calibri" panose="020F0502020204030204" pitchFamily="34" charset="0"/>
                <a:cs typeface="Times New Roman" panose="02020603050405020304" pitchFamily="18" charset="0"/>
              </a:rPr>
              <a:t>Barna lærer hva dyra gir oss av mat, og at det er forskjell på kjæledyr og produksjonsdyr.</a:t>
            </a:r>
          </a:p>
        </p:txBody>
      </p:sp>
      <p:sp>
        <p:nvSpPr>
          <p:cNvPr id="20" name="Ellipse 10"/>
          <p:cNvSpPr>
            <a:spLocks noChangeArrowheads="1"/>
          </p:cNvSpPr>
          <p:nvPr/>
        </p:nvSpPr>
        <p:spPr bwMode="auto">
          <a:xfrm>
            <a:off x="7918459" y="5124918"/>
            <a:ext cx="2530726" cy="1617945"/>
          </a:xfrm>
          <a:prstGeom prst="ellipse">
            <a:avLst/>
          </a:prstGeom>
          <a:solidFill>
            <a:srgbClr val="FFFFFF"/>
          </a:solidFill>
          <a:ln w="12700" algn="ctr">
            <a:solidFill>
              <a:srgbClr val="70AD47"/>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107000"/>
              </a:lnSpc>
              <a:spcBef>
                <a:spcPct val="0"/>
              </a:spcBef>
              <a:spcAft>
                <a:spcPts val="702"/>
              </a:spcAft>
            </a:pPr>
            <a:r>
              <a:rPr lang="nb-NO" altLang="nb-NO" sz="1200" dirty="0">
                <a:solidFill>
                  <a:prstClr val="black"/>
                </a:solidFill>
                <a:latin typeface="Calibri" panose="020F0502020204030204" pitchFamily="34" charset="0"/>
                <a:cs typeface="Times New Roman" panose="02020603050405020304" pitchFamily="18" charset="0"/>
              </a:rPr>
              <a:t>Barna får innblikk i </a:t>
            </a:r>
            <a:r>
              <a:rPr lang="nb-NO" altLang="nb-NO" sz="1200" b="1" dirty="0">
                <a:solidFill>
                  <a:prstClr val="black"/>
                </a:solidFill>
                <a:latin typeface="Calibri" panose="020F0502020204030204" pitchFamily="34" charset="0"/>
                <a:cs typeface="Times New Roman" panose="02020603050405020304" pitchFamily="18" charset="0"/>
              </a:rPr>
              <a:t>bærekraftig utvikling og naturvern. </a:t>
            </a:r>
            <a:r>
              <a:rPr lang="nb-NO" altLang="nb-NO" sz="1200" dirty="0">
                <a:solidFill>
                  <a:prstClr val="black"/>
                </a:solidFill>
                <a:latin typeface="Calibri" panose="020F0502020204030204" pitchFamily="34" charset="0"/>
                <a:cs typeface="Times New Roman" panose="02020603050405020304" pitchFamily="18" charset="0"/>
              </a:rPr>
              <a:t>Vi må ta vare på naturen, skogen og åkrene slik at vi kan dra nytte av det flere år fram i tid. </a:t>
            </a:r>
          </a:p>
        </p:txBody>
      </p:sp>
      <p:sp>
        <p:nvSpPr>
          <p:cNvPr id="3" name="Rektangel 2">
            <a:extLst>
              <a:ext uri="{FF2B5EF4-FFF2-40B4-BE49-F238E27FC236}">
                <a16:creationId xmlns:a16="http://schemas.microsoft.com/office/drawing/2014/main" id="{EE81FA3A-828D-446E-BE72-68E4C281196B}"/>
              </a:ext>
            </a:extLst>
          </p:cNvPr>
          <p:cNvSpPr/>
          <p:nvPr/>
        </p:nvSpPr>
        <p:spPr>
          <a:xfrm>
            <a:off x="2368815" y="4517684"/>
            <a:ext cx="6190156" cy="646331"/>
          </a:xfrm>
          <a:prstGeom prst="rect">
            <a:avLst/>
          </a:prstGeom>
          <a:noFill/>
        </p:spPr>
        <p:txBody>
          <a:bodyPr wrap="square" lIns="91440" tIns="45720" rIns="91440" bIns="45720">
            <a:spAutoFit/>
          </a:bodyPr>
          <a:lstStyle/>
          <a:p>
            <a:pPr algn="ctr"/>
            <a:r>
              <a:rPr lang="nb-NO" sz="3600" dirty="0">
                <a:ln w="0"/>
                <a:solidFill>
                  <a:schemeClr val="accent1"/>
                </a:solidFill>
                <a:effectLst>
                  <a:outerShdw blurRad="38100" dist="25400" dir="5400000" algn="ctr" rotWithShape="0">
                    <a:srgbClr val="6E747A">
                      <a:alpha val="43000"/>
                    </a:srgbClr>
                  </a:outerShdw>
                </a:effectLst>
              </a:rPr>
              <a:t>GÅRDSBARNEHAGEN</a:t>
            </a:r>
            <a:endParaRPr lang="nb-NO"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0" name="Ellipse 9">
            <a:extLst>
              <a:ext uri="{FF2B5EF4-FFF2-40B4-BE49-F238E27FC236}">
                <a16:creationId xmlns:a16="http://schemas.microsoft.com/office/drawing/2014/main" id="{684CFAC0-BEFD-4DCF-BA27-844591174623}"/>
              </a:ext>
            </a:extLst>
          </p:cNvPr>
          <p:cNvSpPr>
            <a:spLocks noChangeArrowheads="1"/>
          </p:cNvSpPr>
          <p:nvPr/>
        </p:nvSpPr>
        <p:spPr bwMode="auto">
          <a:xfrm>
            <a:off x="504094" y="826891"/>
            <a:ext cx="3007073" cy="1578821"/>
          </a:xfrm>
          <a:prstGeom prst="ellipse">
            <a:avLst/>
          </a:prstGeom>
          <a:solidFill>
            <a:srgbClr val="FFFFFF"/>
          </a:solidFill>
          <a:ln w="12700" algn="ctr">
            <a:solidFill>
              <a:srgbClr val="70AD47"/>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107000"/>
              </a:lnSpc>
              <a:spcBef>
                <a:spcPct val="0"/>
              </a:spcBef>
              <a:spcAft>
                <a:spcPts val="702"/>
              </a:spcAft>
            </a:pPr>
            <a:r>
              <a:rPr lang="nb-NO" altLang="nb-NO" sz="1200" b="1" dirty="0">
                <a:solidFill>
                  <a:prstClr val="black"/>
                </a:solidFill>
                <a:latin typeface="Calibri" panose="020F0502020204030204" pitchFamily="34" charset="0"/>
                <a:cs typeface="Times New Roman" panose="02020603050405020304" pitchFamily="18" charset="0"/>
              </a:rPr>
              <a:t>Tradisjoner og kulturarv:</a:t>
            </a:r>
          </a:p>
          <a:p>
            <a:pPr algn="ctr" eaLnBrk="0" fontAlgn="base" hangingPunct="0">
              <a:lnSpc>
                <a:spcPct val="107000"/>
              </a:lnSpc>
              <a:spcBef>
                <a:spcPct val="0"/>
              </a:spcBef>
              <a:spcAft>
                <a:spcPts val="702"/>
              </a:spcAft>
            </a:pPr>
            <a:r>
              <a:rPr lang="nb-NO" altLang="nb-NO" sz="1200" dirty="0">
                <a:solidFill>
                  <a:prstClr val="black"/>
                </a:solidFill>
                <a:latin typeface="Calibri" panose="020F0502020204030204" pitchFamily="34" charset="0"/>
                <a:cs typeface="Times New Roman" panose="02020603050405020304" pitchFamily="18" charset="0"/>
              </a:rPr>
              <a:t>Barna erfarer hvordan de før i tida måtte dyrke all maten selv ved hjelp av mye hardt arbeid. Vi følger tradisjoner til både hverdag og fest.</a:t>
            </a:r>
          </a:p>
        </p:txBody>
      </p:sp>
      <p:sp>
        <p:nvSpPr>
          <p:cNvPr id="31" name="Ellipse 4">
            <a:extLst>
              <a:ext uri="{FF2B5EF4-FFF2-40B4-BE49-F238E27FC236}">
                <a16:creationId xmlns:a16="http://schemas.microsoft.com/office/drawing/2014/main" id="{2B603054-7F98-409E-BCF7-1E3187FB0CCF}"/>
              </a:ext>
            </a:extLst>
          </p:cNvPr>
          <p:cNvSpPr>
            <a:spLocks noChangeArrowheads="1"/>
          </p:cNvSpPr>
          <p:nvPr/>
        </p:nvSpPr>
        <p:spPr bwMode="auto">
          <a:xfrm>
            <a:off x="200766" y="4798966"/>
            <a:ext cx="2789895" cy="1965491"/>
          </a:xfrm>
          <a:prstGeom prst="ellipse">
            <a:avLst/>
          </a:prstGeom>
          <a:solidFill>
            <a:srgbClr val="FFFFFF"/>
          </a:solidFill>
          <a:ln w="12700" algn="ctr">
            <a:solidFill>
              <a:srgbClr val="70AD47"/>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107000"/>
              </a:lnSpc>
              <a:spcBef>
                <a:spcPct val="0"/>
              </a:spcBef>
              <a:spcAft>
                <a:spcPts val="702"/>
              </a:spcAft>
            </a:pPr>
            <a:r>
              <a:rPr lang="nb-NO" altLang="nb-NO" sz="1200" dirty="0">
                <a:solidFill>
                  <a:prstClr val="black"/>
                </a:solidFill>
                <a:latin typeface="Calibri" panose="020F0502020204030204" pitchFamily="34" charset="0"/>
                <a:cs typeface="Times New Roman" panose="02020603050405020304" pitchFamily="18" charset="0"/>
              </a:rPr>
              <a:t>Barna erfarer betydningen av </a:t>
            </a:r>
            <a:r>
              <a:rPr lang="nb-NO" altLang="nb-NO" sz="1200" b="1" dirty="0">
                <a:solidFill>
                  <a:prstClr val="black"/>
                </a:solidFill>
                <a:latin typeface="Calibri" panose="020F0502020204030204" pitchFamily="34" charset="0"/>
                <a:cs typeface="Times New Roman" panose="02020603050405020304" pitchFamily="18" charset="0"/>
              </a:rPr>
              <a:t>gårdsdrift og ser sammenhenger. </a:t>
            </a:r>
            <a:r>
              <a:rPr lang="nb-NO" altLang="nb-NO" sz="1200" dirty="0">
                <a:solidFill>
                  <a:prstClr val="black"/>
                </a:solidFill>
                <a:latin typeface="Calibri" panose="020F0502020204030204" pitchFamily="34" charset="0"/>
                <a:cs typeface="Times New Roman" panose="02020603050405020304" pitchFamily="18" charset="0"/>
              </a:rPr>
              <a:t>Produksjonsdyr fores og stelles med før de slaktes for mat og inntekt for bonden.  Frø såes, vannes og stelles før vi kan foredle råvarene.    </a:t>
            </a:r>
            <a:endParaRPr lang="nb-NO" altLang="nb-NO" sz="1600" dirty="0">
              <a:solidFill>
                <a:prstClr val="black"/>
              </a:solidFill>
              <a:latin typeface="Calibri" panose="020F0502020204030204" pitchFamily="34" charset="0"/>
              <a:cs typeface="Times New Roman" panose="02020603050405020304" pitchFamily="18" charset="0"/>
            </a:endParaRPr>
          </a:p>
        </p:txBody>
      </p:sp>
      <p:sp>
        <p:nvSpPr>
          <p:cNvPr id="7" name="Ellipse 6">
            <a:extLst>
              <a:ext uri="{FF2B5EF4-FFF2-40B4-BE49-F238E27FC236}">
                <a16:creationId xmlns:a16="http://schemas.microsoft.com/office/drawing/2014/main" id="{3666F0FB-665A-4DA6-A727-D57FE1CA6A31}"/>
              </a:ext>
            </a:extLst>
          </p:cNvPr>
          <p:cNvSpPr/>
          <p:nvPr/>
        </p:nvSpPr>
        <p:spPr>
          <a:xfrm>
            <a:off x="3989058" y="442944"/>
            <a:ext cx="2713703" cy="1173357"/>
          </a:xfrm>
          <a:prstGeom prst="ellipse">
            <a:avLst/>
          </a:prstGeom>
          <a:ln w="3175">
            <a:solidFill>
              <a:srgbClr val="5F9127"/>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tLang="nb-NO" sz="1050" dirty="0">
              <a:solidFill>
                <a:prstClr val="black"/>
              </a:solidFill>
              <a:latin typeface="Calibri" panose="020F0502020204030204" pitchFamily="34" charset="0"/>
              <a:cs typeface="Times New Roman" panose="02020603050405020304" pitchFamily="18" charset="0"/>
            </a:endParaRPr>
          </a:p>
          <a:p>
            <a:pPr algn="ctr"/>
            <a:r>
              <a:rPr lang="nb-NO" altLang="nb-NO" sz="1050" dirty="0">
                <a:solidFill>
                  <a:prstClr val="black"/>
                </a:solidFill>
                <a:latin typeface="Calibri" panose="020F0502020204030204" pitchFamily="34" charset="0"/>
                <a:cs typeface="Times New Roman" panose="02020603050405020304" pitchFamily="18" charset="0"/>
              </a:rPr>
              <a:t> </a:t>
            </a:r>
            <a:r>
              <a:rPr lang="nb-NO" altLang="nb-NO" sz="1100" b="1" dirty="0">
                <a:solidFill>
                  <a:prstClr val="black"/>
                </a:solidFill>
                <a:latin typeface="Calibri" panose="020F0502020204030204" pitchFamily="34" charset="0"/>
                <a:cs typeface="Times New Roman" panose="02020603050405020304" pitchFamily="18" charset="0"/>
              </a:rPr>
              <a:t>Nærhet til dyrene: </a:t>
            </a:r>
            <a:r>
              <a:rPr lang="nb-NO" altLang="nb-NO" sz="1100" dirty="0">
                <a:solidFill>
                  <a:prstClr val="black"/>
                </a:solidFill>
                <a:latin typeface="Calibri" panose="020F0502020204030204" pitchFamily="34" charset="0"/>
                <a:cs typeface="Times New Roman" panose="02020603050405020304" pitchFamily="18" charset="0"/>
              </a:rPr>
              <a:t>Om sommeren går smådyra ute i barnehageområdet, og på vinteren er de inne i barnehagefjøset vårt.</a:t>
            </a:r>
          </a:p>
          <a:p>
            <a:pPr algn="ctr"/>
            <a:endParaRPr lang="nb-NO" sz="1100"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33A9D88-5787-4167-A9C5-98D98DDACA44}"/>
              </a:ext>
            </a:extLst>
          </p:cNvPr>
          <p:cNvSpPr/>
          <p:nvPr/>
        </p:nvSpPr>
        <p:spPr>
          <a:xfrm>
            <a:off x="1650798" y="702253"/>
            <a:ext cx="8604251" cy="646331"/>
          </a:xfrm>
          <a:prstGeom prst="rect">
            <a:avLst/>
          </a:prstGeom>
        </p:spPr>
        <p:txBody>
          <a:bodyPr wrap="square">
            <a:spAutoFit/>
          </a:bodyPr>
          <a:lstStyle/>
          <a:p>
            <a:r>
              <a:rPr lang="nb-NO" dirty="0"/>
              <a:t>Gjennom vår hverdag som gårdsbarnehage vil temaer som </a:t>
            </a:r>
            <a:r>
              <a:rPr lang="nb-NO" b="1" dirty="0"/>
              <a:t>psykisk helse</a:t>
            </a:r>
            <a:r>
              <a:rPr lang="nb-NO" dirty="0"/>
              <a:t> og </a:t>
            </a:r>
            <a:r>
              <a:rPr lang="nb-NO" b="1" dirty="0"/>
              <a:t>naturbarnehagen </a:t>
            </a:r>
            <a:r>
              <a:rPr lang="nb-NO" dirty="0"/>
              <a:t>også være sentrale:</a:t>
            </a:r>
          </a:p>
        </p:txBody>
      </p:sp>
      <p:pic>
        <p:nvPicPr>
          <p:cNvPr id="22" name="Bilde 21">
            <a:extLst>
              <a:ext uri="{FF2B5EF4-FFF2-40B4-BE49-F238E27FC236}">
                <a16:creationId xmlns:a16="http://schemas.microsoft.com/office/drawing/2014/main" id="{FA39CB83-926E-433D-AEF0-ECFC2B960F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6989" y="6046105"/>
            <a:ext cx="1684564" cy="1396099"/>
          </a:xfrm>
          <a:prstGeom prst="rect">
            <a:avLst/>
          </a:prstGeom>
        </p:spPr>
      </p:pic>
      <p:sp>
        <p:nvSpPr>
          <p:cNvPr id="34" name="TekstSylinder 33">
            <a:extLst>
              <a:ext uri="{FF2B5EF4-FFF2-40B4-BE49-F238E27FC236}">
                <a16:creationId xmlns:a16="http://schemas.microsoft.com/office/drawing/2014/main" id="{A7D39F96-C115-4AB0-9631-6CCB5F3748A1}"/>
              </a:ext>
            </a:extLst>
          </p:cNvPr>
          <p:cNvSpPr txBox="1"/>
          <p:nvPr/>
        </p:nvSpPr>
        <p:spPr>
          <a:xfrm>
            <a:off x="5597696" y="1748516"/>
            <a:ext cx="5036956" cy="5139869"/>
          </a:xfrm>
          <a:prstGeom prst="rect">
            <a:avLst/>
          </a:prstGeom>
          <a:noFill/>
        </p:spPr>
        <p:txBody>
          <a:bodyPr wrap="none" rtlCol="0">
            <a:spAutoFit/>
          </a:bodyPr>
          <a:lstStyle/>
          <a:p>
            <a:r>
              <a:rPr lang="nb-NO" sz="1600" b="1" dirty="0"/>
              <a:t>NATURBARNEHAGEN</a:t>
            </a:r>
          </a:p>
          <a:p>
            <a:endParaRPr lang="nb-NO" sz="1400" dirty="0"/>
          </a:p>
          <a:p>
            <a:pPr marL="285759" indent="-285759">
              <a:buFont typeface="Arial" panose="020B0604020202020204" pitchFamily="34" charset="0"/>
              <a:buChar char="•"/>
            </a:pPr>
            <a:r>
              <a:rPr lang="nb-NO" sz="1400" u="sng" dirty="0"/>
              <a:t>Risikofylt lek: </a:t>
            </a:r>
            <a:r>
              <a:rPr lang="nb-NO" sz="1400" dirty="0"/>
              <a:t>Barna utfordrer seg selv, </a:t>
            </a:r>
            <a:br>
              <a:rPr lang="nb-NO" sz="1400" dirty="0"/>
            </a:br>
            <a:r>
              <a:rPr lang="nb-NO" sz="1400" dirty="0"/>
              <a:t>opplever mestring og styrker selvtilliten. </a:t>
            </a:r>
          </a:p>
          <a:p>
            <a:pPr marL="285759" indent="-285759">
              <a:buFont typeface="Arial" panose="020B0604020202020204" pitchFamily="34" charset="0"/>
              <a:buChar char="•"/>
            </a:pPr>
            <a:r>
              <a:rPr lang="nb-NO" sz="1400" u="sng" dirty="0"/>
              <a:t>Kreative og løsningsorienterte barn: </a:t>
            </a:r>
            <a:br>
              <a:rPr lang="nb-NO" sz="1400" dirty="0"/>
            </a:br>
            <a:r>
              <a:rPr lang="nb-NO" sz="1400" dirty="0"/>
              <a:t>«lekene» i naturen har ingen fasit på </a:t>
            </a:r>
            <a:br>
              <a:rPr lang="nb-NO" sz="1400" dirty="0"/>
            </a:br>
            <a:r>
              <a:rPr lang="nb-NO" sz="1400" dirty="0"/>
              <a:t>hvordan de skal brukes.</a:t>
            </a:r>
          </a:p>
          <a:p>
            <a:pPr marL="285759" indent="-285759">
              <a:buFont typeface="Arial" panose="020B0604020202020204" pitchFamily="34" charset="0"/>
              <a:buChar char="•"/>
            </a:pPr>
            <a:r>
              <a:rPr lang="nb-NO" sz="1400" u="sng" dirty="0"/>
              <a:t>Vi er på tur stort sett hver dag</a:t>
            </a:r>
            <a:r>
              <a:rPr lang="nb-NO" sz="1400" dirty="0"/>
              <a:t>. Vi undrer</a:t>
            </a:r>
            <a:br>
              <a:rPr lang="nb-NO" sz="1400" dirty="0"/>
            </a:br>
            <a:r>
              <a:rPr lang="nb-NO" sz="1400" dirty="0"/>
              <a:t>oss og lærer noe nytt hver dag! Barna styrker </a:t>
            </a:r>
            <a:br>
              <a:rPr lang="nb-NO" sz="1400" dirty="0"/>
            </a:br>
            <a:r>
              <a:rPr lang="nb-NO" sz="1400" dirty="0"/>
              <a:t>motorikken ved å bevege seg mye i ulendt</a:t>
            </a:r>
            <a:br>
              <a:rPr lang="nb-NO" sz="1400" dirty="0"/>
            </a:br>
            <a:r>
              <a:rPr lang="nb-NO" sz="1400" dirty="0"/>
              <a:t>terreng, og de blir bedre på å orientere seg. </a:t>
            </a:r>
          </a:p>
          <a:p>
            <a:r>
              <a:rPr lang="nb-NO" sz="1400" dirty="0"/>
              <a:t>      De lærer gjennom bruk av kroppen og sansene sine,</a:t>
            </a:r>
          </a:p>
          <a:p>
            <a:r>
              <a:rPr lang="nb-NO" sz="1400" dirty="0"/>
              <a:t>      noe som i tillegg styrker hjernens utvikling.</a:t>
            </a:r>
          </a:p>
          <a:p>
            <a:pPr marL="285759" indent="-285759">
              <a:buFont typeface="Arial" panose="020B0604020202020204" pitchFamily="34" charset="0"/>
              <a:buChar char="•"/>
            </a:pPr>
            <a:r>
              <a:rPr lang="nb-NO" sz="1400" u="sng" dirty="0"/>
              <a:t>Årstider: </a:t>
            </a:r>
            <a:r>
              <a:rPr lang="nb-NO" sz="1400" dirty="0"/>
              <a:t>Vi erfarer hvordan årstidene</a:t>
            </a:r>
            <a:br>
              <a:rPr lang="nb-NO" sz="1400" dirty="0"/>
            </a:br>
            <a:r>
              <a:rPr lang="nb-NO" sz="1400" dirty="0"/>
              <a:t>påvirker naturen og gårdsdriften. </a:t>
            </a:r>
          </a:p>
          <a:p>
            <a:pPr marL="285759" indent="-285759">
              <a:buFont typeface="Arial" panose="020B0604020202020204" pitchFamily="34" charset="0"/>
              <a:buChar char="•"/>
            </a:pPr>
            <a:r>
              <a:rPr lang="nb-NO" sz="1400" u="sng" dirty="0"/>
              <a:t>Naturen er en fin arena</a:t>
            </a:r>
            <a:r>
              <a:rPr lang="nb-NO" sz="1400" dirty="0"/>
              <a:t> for både lek, </a:t>
            </a:r>
            <a:br>
              <a:rPr lang="nb-NO" sz="1400" dirty="0"/>
            </a:br>
            <a:r>
              <a:rPr lang="nb-NO" sz="1400" dirty="0"/>
              <a:t>opplevelser, læring og mestring. </a:t>
            </a:r>
          </a:p>
          <a:p>
            <a:pPr marL="285759" indent="-285759">
              <a:buFont typeface="Arial" panose="020B0604020202020204" pitchFamily="34" charset="0"/>
              <a:buChar char="•"/>
            </a:pPr>
            <a:r>
              <a:rPr lang="nb-NO" altLang="nb-NO" sz="1400" u="sng" dirty="0">
                <a:solidFill>
                  <a:prstClr val="black"/>
                </a:solidFill>
                <a:cs typeface="Times New Roman" panose="02020603050405020304" pitchFamily="18" charset="0"/>
              </a:rPr>
              <a:t>Barna lærer å beherske ulike redskaper</a:t>
            </a:r>
            <a:r>
              <a:rPr lang="nb-NO" altLang="nb-NO" sz="1400" dirty="0">
                <a:solidFill>
                  <a:prstClr val="black"/>
                </a:solidFill>
                <a:cs typeface="Times New Roman" panose="02020603050405020304" pitchFamily="18" charset="0"/>
              </a:rPr>
              <a:t>, som øks, sag</a:t>
            </a:r>
            <a:br>
              <a:rPr lang="nb-NO" altLang="nb-NO" sz="1400" dirty="0">
                <a:solidFill>
                  <a:prstClr val="black"/>
                </a:solidFill>
                <a:cs typeface="Times New Roman" panose="02020603050405020304" pitchFamily="18" charset="0"/>
              </a:rPr>
            </a:br>
            <a:r>
              <a:rPr lang="nb-NO" altLang="nb-NO" sz="1400" dirty="0">
                <a:solidFill>
                  <a:prstClr val="black"/>
                </a:solidFill>
                <a:cs typeface="Times New Roman" panose="02020603050405020304" pitchFamily="18" charset="0"/>
              </a:rPr>
              <a:t>og kniv, etter alder og modningsnivå. De tilegner </a:t>
            </a:r>
            <a:br>
              <a:rPr lang="nb-NO" altLang="nb-NO" sz="1400" dirty="0">
                <a:solidFill>
                  <a:prstClr val="black"/>
                </a:solidFill>
                <a:cs typeface="Times New Roman" panose="02020603050405020304" pitchFamily="18" charset="0"/>
              </a:rPr>
            </a:br>
            <a:r>
              <a:rPr lang="nb-NO" altLang="nb-NO" sz="1400" dirty="0">
                <a:solidFill>
                  <a:prstClr val="black"/>
                </a:solidFill>
                <a:cs typeface="Times New Roman" panose="02020603050405020304" pitchFamily="18" charset="0"/>
              </a:rPr>
              <a:t>seg kunnskaper og ferdigheter som å hogge ved, </a:t>
            </a:r>
            <a:br>
              <a:rPr lang="nb-NO" altLang="nb-NO" sz="1400" dirty="0">
                <a:solidFill>
                  <a:prstClr val="black"/>
                </a:solidFill>
                <a:cs typeface="Times New Roman" panose="02020603050405020304" pitchFamily="18" charset="0"/>
              </a:rPr>
            </a:br>
            <a:r>
              <a:rPr lang="nb-NO" altLang="nb-NO" sz="1400" dirty="0">
                <a:solidFill>
                  <a:prstClr val="black"/>
                </a:solidFill>
                <a:cs typeface="Times New Roman" panose="02020603050405020304" pitchFamily="18" charset="0"/>
              </a:rPr>
              <a:t>lage bål og å benytte seg av naturens ressurser.</a:t>
            </a:r>
          </a:p>
          <a:p>
            <a:pPr marL="285759" indent="-285759">
              <a:buFont typeface="Arial" panose="020B0604020202020204" pitchFamily="34" charset="0"/>
              <a:buChar char="•"/>
            </a:pPr>
            <a:endParaRPr lang="nb-NO" sz="1600" dirty="0"/>
          </a:p>
          <a:p>
            <a:pPr marL="285759" indent="-285759">
              <a:buFont typeface="Arial" panose="020B0604020202020204" pitchFamily="34" charset="0"/>
              <a:buChar char="•"/>
            </a:pPr>
            <a:endParaRPr lang="nb-NO" sz="1600" dirty="0"/>
          </a:p>
        </p:txBody>
      </p:sp>
      <p:sp>
        <p:nvSpPr>
          <p:cNvPr id="35" name="TekstSylinder 34">
            <a:extLst>
              <a:ext uri="{FF2B5EF4-FFF2-40B4-BE49-F238E27FC236}">
                <a16:creationId xmlns:a16="http://schemas.microsoft.com/office/drawing/2014/main" id="{94D10CCB-9EF3-4E14-A387-FA229222126F}"/>
              </a:ext>
            </a:extLst>
          </p:cNvPr>
          <p:cNvSpPr txBox="1"/>
          <p:nvPr/>
        </p:nvSpPr>
        <p:spPr>
          <a:xfrm>
            <a:off x="772886" y="1748515"/>
            <a:ext cx="4723346" cy="5293757"/>
          </a:xfrm>
          <a:prstGeom prst="rect">
            <a:avLst/>
          </a:prstGeom>
          <a:noFill/>
        </p:spPr>
        <p:txBody>
          <a:bodyPr wrap="square" rtlCol="0">
            <a:spAutoFit/>
          </a:bodyPr>
          <a:lstStyle/>
          <a:p>
            <a:r>
              <a:rPr lang="nb-NO" sz="1600" b="1" dirty="0"/>
              <a:t>PSYKISK HELSE</a:t>
            </a:r>
          </a:p>
          <a:p>
            <a:endParaRPr lang="nb-NO" sz="1600" dirty="0"/>
          </a:p>
          <a:p>
            <a:pPr marL="285759" indent="-285759">
              <a:buFont typeface="Arial" panose="020B0604020202020204" pitchFamily="34" charset="0"/>
              <a:buChar char="•"/>
            </a:pPr>
            <a:r>
              <a:rPr lang="nb-NO" sz="1400" dirty="0"/>
              <a:t>Økt selvtillit, god selvfølelse, ansvarsfølelse, trygghet og mestring gjennom samvær med dyr og arbeidsoppgaver på gården. </a:t>
            </a:r>
          </a:p>
          <a:p>
            <a:pPr marL="285759" indent="-285759">
              <a:buFont typeface="Arial" panose="020B0604020202020204" pitchFamily="34" charset="0"/>
              <a:buChar char="•"/>
            </a:pPr>
            <a:r>
              <a:rPr lang="nb-NO" sz="1400" dirty="0"/>
              <a:t>«Pelsterapi»: Forskning viser at kontakt med pels og det å omgås dyr gjør at mange mennesker blir mer sosiale, får økt selvfølelse og tro på egen mestring. Det reduserer også angst og depresjon.</a:t>
            </a:r>
          </a:p>
          <a:p>
            <a:pPr marL="285759" indent="-285759">
              <a:buFont typeface="Arial" panose="020B0604020202020204" pitchFamily="34" charset="0"/>
              <a:buChar char="•"/>
            </a:pPr>
            <a:r>
              <a:rPr lang="nb-NO" sz="1400" dirty="0"/>
              <a:t>Barn viser ofte andre sider av seg selv og får ut det vonde ved å «prate» med dyr. Dyr har ingen krav eller forventninger til deg.</a:t>
            </a:r>
          </a:p>
          <a:p>
            <a:pPr marL="285759" indent="-285759">
              <a:buFont typeface="Arial" panose="020B0604020202020204" pitchFamily="34" charset="0"/>
              <a:buChar char="•"/>
            </a:pPr>
            <a:r>
              <a:rPr lang="nb-NO" sz="1400" dirty="0"/>
              <a:t>Alle skal få oppleve å være en del av et </a:t>
            </a:r>
            <a:r>
              <a:rPr lang="nb-NO" sz="1400" u="sng" dirty="0"/>
              <a:t>fellesskap</a:t>
            </a:r>
            <a:r>
              <a:rPr lang="nb-NO" sz="1400" dirty="0"/>
              <a:t> der alle føler seg betydningsfulle. Dette gjelder både i arbeidsoppgaver på gården, ute på tur og ellers i barnehagehverdagen.  </a:t>
            </a:r>
          </a:p>
          <a:p>
            <a:pPr marL="285759" indent="-285759">
              <a:buFont typeface="Arial" panose="020B0604020202020204" pitchFamily="34" charset="0"/>
              <a:buChar char="•"/>
            </a:pPr>
            <a:r>
              <a:rPr lang="nb-NO" sz="1400" dirty="0"/>
              <a:t>Barna får utfordret seg selv på ulike nivåer både på gården og i naturen. Dette gjør at de blir mer selvstendige og robuste. </a:t>
            </a:r>
            <a:endParaRPr lang="nb-NO" sz="1600" dirty="0"/>
          </a:p>
          <a:p>
            <a:pPr marL="285759" indent="-285759">
              <a:buFont typeface="Arial" panose="020B0604020202020204" pitchFamily="34" charset="0"/>
              <a:buChar char="•"/>
            </a:pPr>
            <a:endParaRPr lang="nb-NO" sz="1600" dirty="0"/>
          </a:p>
          <a:p>
            <a:pPr marL="285759" indent="-285759">
              <a:buFont typeface="Arial" panose="020B0604020202020204" pitchFamily="34" charset="0"/>
              <a:buChar char="•"/>
            </a:pPr>
            <a:endParaRPr lang="nb-NO" sz="1600" dirty="0"/>
          </a:p>
          <a:p>
            <a:endParaRPr lang="nb-NO" dirty="0"/>
          </a:p>
          <a:p>
            <a:pPr marL="285759" indent="-285759">
              <a:buFont typeface="Arial" panose="020B0604020202020204" pitchFamily="34" charset="0"/>
              <a:buChar char="•"/>
            </a:pPr>
            <a:endParaRPr lang="nb-NO" dirty="0"/>
          </a:p>
        </p:txBody>
      </p:sp>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0F34D8A-8E63-412B-8F15-CA35E4840A7E}"/>
              </a:ext>
            </a:extLst>
          </p:cNvPr>
          <p:cNvSpPr/>
          <p:nvPr/>
        </p:nvSpPr>
        <p:spPr>
          <a:xfrm>
            <a:off x="2440474" y="546280"/>
            <a:ext cx="5810864" cy="646331"/>
          </a:xfrm>
          <a:prstGeom prst="rect">
            <a:avLst/>
          </a:prstGeom>
          <a:noFill/>
        </p:spPr>
        <p:txBody>
          <a:bodyPr wrap="square" lIns="91440" tIns="45720" rIns="91440" bIns="45720">
            <a:spAutoFit/>
          </a:bodyPr>
          <a:lstStyle/>
          <a:p>
            <a:pPr algn="ctr"/>
            <a:r>
              <a:rPr lang="nb-NO" sz="3600" dirty="0">
                <a:ln w="0"/>
                <a:solidFill>
                  <a:schemeClr val="accent1"/>
                </a:solidFill>
                <a:effectLst>
                  <a:outerShdw blurRad="38100" dist="25400" dir="5400000" algn="ctr" rotWithShape="0">
                    <a:srgbClr val="6E747A">
                      <a:alpha val="43000"/>
                    </a:srgbClr>
                  </a:outerShdw>
                </a:effectLst>
              </a:rPr>
              <a:t>Lek</a:t>
            </a:r>
            <a:endParaRPr lang="nb-NO" sz="3600" b="0" cap="none" spc="0" dirty="0">
              <a:ln w="0"/>
              <a:solidFill>
                <a:schemeClr val="accent1"/>
              </a:solidFill>
              <a:effectLst>
                <a:outerShdw blurRad="38100" dist="25400" dir="5400000" algn="ctr" rotWithShape="0">
                  <a:srgbClr val="6E747A">
                    <a:alpha val="43000"/>
                  </a:srgbClr>
                </a:outerShdw>
              </a:effectLst>
            </a:endParaRPr>
          </a:p>
        </p:txBody>
      </p:sp>
      <p:sp>
        <p:nvSpPr>
          <p:cNvPr id="5" name="TekstSylinder 4">
            <a:extLst>
              <a:ext uri="{FF2B5EF4-FFF2-40B4-BE49-F238E27FC236}">
                <a16:creationId xmlns:a16="http://schemas.microsoft.com/office/drawing/2014/main" id="{3BA683C1-29F9-4096-A49D-E7939C657165}"/>
              </a:ext>
            </a:extLst>
          </p:cNvPr>
          <p:cNvSpPr txBox="1"/>
          <p:nvPr/>
        </p:nvSpPr>
        <p:spPr>
          <a:xfrm>
            <a:off x="1759973" y="1661652"/>
            <a:ext cx="184731" cy="369332"/>
          </a:xfrm>
          <a:prstGeom prst="rect">
            <a:avLst/>
          </a:prstGeom>
          <a:noFill/>
        </p:spPr>
        <p:txBody>
          <a:bodyPr wrap="none" rtlCol="0">
            <a:spAutoFit/>
          </a:bodyPr>
          <a:lstStyle/>
          <a:p>
            <a:endParaRPr lang="nb-NO" dirty="0"/>
          </a:p>
        </p:txBody>
      </p:sp>
      <p:sp>
        <p:nvSpPr>
          <p:cNvPr id="7" name="TekstSylinder 6">
            <a:extLst>
              <a:ext uri="{FF2B5EF4-FFF2-40B4-BE49-F238E27FC236}">
                <a16:creationId xmlns:a16="http://schemas.microsoft.com/office/drawing/2014/main" id="{11A682D0-0529-4E0D-98AB-EA7D02D46417}"/>
              </a:ext>
            </a:extLst>
          </p:cNvPr>
          <p:cNvSpPr txBox="1"/>
          <p:nvPr/>
        </p:nvSpPr>
        <p:spPr>
          <a:xfrm>
            <a:off x="1331240" y="1310945"/>
            <a:ext cx="9103576" cy="6124754"/>
          </a:xfrm>
          <a:prstGeom prst="rect">
            <a:avLst/>
          </a:prstGeom>
          <a:noFill/>
        </p:spPr>
        <p:txBody>
          <a:bodyPr wrap="square" rtlCol="0" anchor="t">
            <a:spAutoFit/>
          </a:bodyPr>
          <a:lstStyle/>
          <a:p>
            <a:r>
              <a:rPr lang="nb-NO" sz="1400" dirty="0"/>
              <a:t>Lek er en sentral del av barns liv. Lekens egenverdi er viktig, da barnet selv opplever glede og mening i leken. Samtidig er lekens nytteverdi stor, da den er viktig for barns utvikling, blant annet språklig, kognitivt og sosialt. Lek er også nøkkelen til vennskap og relasjoner. Barna utvikler indre arbeids-</a:t>
            </a:r>
            <a:br>
              <a:rPr lang="nb-NO" sz="1400" dirty="0"/>
            </a:br>
            <a:r>
              <a:rPr lang="nb-NO" sz="1400" dirty="0"/>
              <a:t>metoder i hjernen via møter med barn og voksne i barndommen (da ofte i lek).</a:t>
            </a:r>
          </a:p>
          <a:p>
            <a:endParaRPr lang="nb-NO" sz="1400" dirty="0"/>
          </a:p>
          <a:p>
            <a:r>
              <a:rPr lang="nb-NO" sz="1400" dirty="0"/>
              <a:t>Uttrykket «lett som en lek» er noe som kan diskuteres, da lek er kompliserte greier! Barn bruker både hode, kropp, sanser og følelser når de leker. De er tilstede her og nå, utforsker, prøver og feiler, utfordrer seg, mestrer og gjør nye erfaringer. Alt dette gjøres ofte i samspill med andre barn, altså er sosiale koder også viktig. Barn som har mye erfaring fra lek i samspill med andre blir bedre rustet til å møte andre utfordringer senere i livet. Man kan si at lek danner grunnlaget for kunnskap og ferdigheter. </a:t>
            </a:r>
          </a:p>
          <a:p>
            <a:endParaRPr lang="nb-NO" sz="1400" dirty="0"/>
          </a:p>
          <a:p>
            <a:r>
              <a:rPr lang="nb-NO" sz="1400" dirty="0"/>
              <a:t>Lekemiljø:</a:t>
            </a:r>
          </a:p>
          <a:p>
            <a:pPr marL="285750" indent="-285750">
              <a:buFont typeface="Arial" panose="020B0604020202020204" pitchFamily="34" charset="0"/>
              <a:buChar char="•"/>
            </a:pPr>
            <a:r>
              <a:rPr lang="nb-NO" sz="1400" dirty="0"/>
              <a:t>Vi har valgt å fjerne det aller meste av </a:t>
            </a:r>
            <a:r>
              <a:rPr lang="nb-NO" sz="1400" i="1" dirty="0"/>
              <a:t>definerbart</a:t>
            </a:r>
            <a:r>
              <a:rPr lang="nb-NO" sz="1400" dirty="0"/>
              <a:t> lekemateriale, og tilføre mengder av </a:t>
            </a:r>
            <a:r>
              <a:rPr lang="nb-NO" sz="1400" i="1" dirty="0"/>
              <a:t>udefinerbart </a:t>
            </a:r>
            <a:r>
              <a:rPr lang="nb-NO" sz="1400" dirty="0"/>
              <a:t>lekemateriale. Dette er lekemateriale som ikke har noe fasit på hvordan det skal brukes og barna får brukt kreativiteten sin. Da utfordres barna til å tenke selv og skape noe sammen med andre. </a:t>
            </a:r>
          </a:p>
          <a:p>
            <a:pPr marL="285750" indent="-285750">
              <a:buFont typeface="Arial" panose="020B0604020202020204" pitchFamily="34" charset="0"/>
              <a:buChar char="•"/>
            </a:pPr>
            <a:r>
              <a:rPr lang="nb-NO" sz="1400" dirty="0"/>
              <a:t>Vi bruker ulike materialer som kan benyttes på flere måter og dermed ivareta flere leke-behov.</a:t>
            </a:r>
          </a:p>
          <a:p>
            <a:pPr marL="285750" indent="-285750">
              <a:buFont typeface="Arial" panose="020B0604020202020204" pitchFamily="34" charset="0"/>
              <a:buChar char="•"/>
            </a:pPr>
            <a:r>
              <a:rPr lang="nb-NO" sz="1400" dirty="0"/>
              <a:t>Rommene er fleksible og de endres jevnlig.  Barna utvikler større materialkompetanse og de får sette sitt eget preg på rommene. </a:t>
            </a:r>
          </a:p>
          <a:p>
            <a:pPr marL="285750" indent="-285750">
              <a:buFont typeface="Arial" panose="020B0604020202020204" pitchFamily="34" charset="0"/>
              <a:buChar char="•"/>
            </a:pPr>
            <a:r>
              <a:rPr lang="nb-NO" sz="1400" dirty="0"/>
              <a:t>«Jo mindre en leke gjør, jo mer kan barna gjøre med den!»</a:t>
            </a:r>
          </a:p>
          <a:p>
            <a:pPr marL="285750" indent="-285750">
              <a:buFont typeface="Arial" panose="020B0604020202020204" pitchFamily="34" charset="0"/>
              <a:buChar char="•"/>
            </a:pPr>
            <a:r>
              <a:rPr lang="nb-NO" sz="1400" dirty="0"/>
              <a:t>Lekemiljøet har stor påvirkning på barnas psykiske helse, og en hjerne i utvikling har behov for å leke.</a:t>
            </a:r>
          </a:p>
          <a:p>
            <a:pPr marL="285750" indent="-285750">
              <a:buFont typeface="Arial" panose="020B0604020202020204" pitchFamily="34" charset="0"/>
              <a:buChar char="•"/>
            </a:pPr>
            <a:endParaRPr lang="nb-NO" sz="1400" dirty="0"/>
          </a:p>
          <a:p>
            <a:r>
              <a:rPr lang="nb-NO" sz="1400" dirty="0"/>
              <a:t>Voksenrollen i lek:</a:t>
            </a:r>
          </a:p>
          <a:p>
            <a:pPr marL="285750" indent="-285750">
              <a:buFont typeface="Arial" panose="020B0604020202020204" pitchFamily="34" charset="0"/>
              <a:buChar char="•"/>
            </a:pPr>
            <a:r>
              <a:rPr lang="nb-NO" sz="1400" dirty="0"/>
              <a:t>Vi ønsker at barna skal mestre å leke selvstendig sammen. Da er det viktig at vi er tilstede, veileder og støtter de. Vi må ha blikk for barnas lek og være interessert i det de er opptatt av. Det kan enten være å delta aktivt selv i leken, eller for eksempel legge til rette for lek ved å tilføre ulike materialer eller rekvisitter, eller bygge opp et lekemiljø som fanger barnas interesse. Vi må ta barns lek på alvor, da de ofte «leker ut» erfaringer, tanker og opplevelser, både på godt og vondt. For barn er leken selve livet!</a:t>
            </a:r>
          </a:p>
        </p:txBody>
      </p:sp>
      <p:sp>
        <p:nvSpPr>
          <p:cNvPr id="8" name="TekstSylinder 7">
            <a:extLst>
              <a:ext uri="{FF2B5EF4-FFF2-40B4-BE49-F238E27FC236}">
                <a16:creationId xmlns:a16="http://schemas.microsoft.com/office/drawing/2014/main" id="{AFCF8C1B-C8F4-499E-8017-CA8C8045E5CF}"/>
              </a:ext>
            </a:extLst>
          </p:cNvPr>
          <p:cNvSpPr txBox="1"/>
          <p:nvPr/>
        </p:nvSpPr>
        <p:spPr>
          <a:xfrm>
            <a:off x="4306952" y="7127922"/>
            <a:ext cx="184731" cy="307777"/>
          </a:xfrm>
          <a:prstGeom prst="rect">
            <a:avLst/>
          </a:prstGeom>
          <a:noFill/>
        </p:spPr>
        <p:txBody>
          <a:bodyPr wrap="none" rtlCol="0" anchor="t">
            <a:spAutoFit/>
          </a:bodyPr>
          <a:lstStyle/>
          <a:p>
            <a:endParaRPr lang="nb-NO" sz="1400" dirty="0"/>
          </a:p>
        </p:txBody>
      </p:sp>
    </p:spTree>
    <p:extLst>
      <p:ext uri="{BB962C8B-B14F-4D97-AF65-F5344CB8AC3E}">
        <p14:creationId xmlns:p14="http://schemas.microsoft.com/office/powerpoint/2010/main" val="2483013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FDC7ACD1-2128-4279-B725-8EAC1EE4302D}"/>
              </a:ext>
            </a:extLst>
          </p:cNvPr>
          <p:cNvSpPr txBox="1"/>
          <p:nvPr/>
        </p:nvSpPr>
        <p:spPr>
          <a:xfrm>
            <a:off x="2211186" y="658784"/>
            <a:ext cx="1415772" cy="646331"/>
          </a:xfrm>
          <a:prstGeom prst="rect">
            <a:avLst/>
          </a:prstGeom>
          <a:noFill/>
        </p:spPr>
        <p:txBody>
          <a:bodyPr wrap="none" rtlCol="0">
            <a:spAutoFit/>
          </a:bodyPr>
          <a:lstStyle/>
          <a:p>
            <a:r>
              <a:rPr lang="nb-NO" sz="3600" dirty="0">
                <a:solidFill>
                  <a:schemeClr val="accent1"/>
                </a:solidFill>
              </a:rPr>
              <a:t>Språk</a:t>
            </a:r>
          </a:p>
        </p:txBody>
      </p:sp>
      <p:sp>
        <p:nvSpPr>
          <p:cNvPr id="5" name="Plassholder for innhold 4">
            <a:extLst>
              <a:ext uri="{FF2B5EF4-FFF2-40B4-BE49-F238E27FC236}">
                <a16:creationId xmlns:a16="http://schemas.microsoft.com/office/drawing/2014/main" id="{D9DE00B3-43D1-41D3-B426-96A620A97B4A}"/>
              </a:ext>
            </a:extLst>
          </p:cNvPr>
          <p:cNvSpPr>
            <a:spLocks noGrp="1"/>
          </p:cNvSpPr>
          <p:nvPr>
            <p:ph idx="1"/>
          </p:nvPr>
        </p:nvSpPr>
        <p:spPr>
          <a:xfrm>
            <a:off x="900416" y="1558670"/>
            <a:ext cx="9352294" cy="3929825"/>
          </a:xfrm>
        </p:spPr>
        <p:txBody>
          <a:bodyPr vert="horz" lIns="91440" tIns="45720" rIns="91440" bIns="45720" rtlCol="0" anchor="t">
            <a:normAutofit fontScale="77500" lnSpcReduction="20000"/>
          </a:bodyPr>
          <a:lstStyle/>
          <a:p>
            <a:pPr marL="377825" indent="-377825"/>
            <a:r>
              <a:rPr lang="nb-NO" sz="1800" dirty="0"/>
              <a:t>Kommunikasjon og språk påvirker og påvirkes av alle sider ved barnets utvikling. Barnehagen skal bidra til at barna uttrykker sine følelser, tanker, meninger og erfaringer på ulike måter. Barnehagen skal også bidra til at barna bruker språk til å skape relasjoner, delta i lek, og som redskap til å løse konflikter. (Kunnskapsdepartementet, 2017)</a:t>
            </a:r>
          </a:p>
          <a:p>
            <a:pPr marL="377825" indent="-377825"/>
            <a:r>
              <a:rPr lang="nb-NO" sz="1800" dirty="0"/>
              <a:t>I Lunde Gårdsbarnehage er vi smågrupper på tur stort sett hver dag. De ansatte blir derfor tettere på barna, og vi veileder barna i å løse konflikter og å uttrykke følelser verbalt. Barna får mange førstehåndserfaringer og kobler begreper til naturen (fuglearter, insekter, planter, årstider osv.)</a:t>
            </a:r>
          </a:p>
          <a:p>
            <a:pPr marL="377825" indent="-377825"/>
            <a:r>
              <a:rPr lang="nb-NO" sz="1800" dirty="0"/>
              <a:t>Vi er opptatt av å være språklige forbilder, og bruker språket aktivt sammen med barna. Vi leker med rim og rytme, synger og leser bøker. Det å la barna være med å fortelle historien i boka, snakke om hva vi ser på bildene og fortelle om det som skjer rundt oss er positivt for språkutviklingen. Det å la barna "bade i språk" er viktig for barns språkutvikling både i barnehagen og hjemme. Les bøker, snakk om hva dere gjør, lytt og fortell og lek med språket! </a:t>
            </a:r>
          </a:p>
          <a:p>
            <a:pPr marL="377825" indent="-377825"/>
            <a:r>
              <a:rPr lang="nb-NO" sz="1800" dirty="0"/>
              <a:t>Felles opplevelser gir også et godt utgangspunkt for barna til å fortelle og samtale med hverandre, i tillegg til at det er en god felles inngangsbillett til lek. I lek brukes språket aktivt hele tiden, både verbalt og nonverbalt! </a:t>
            </a:r>
          </a:p>
          <a:p>
            <a:pPr marL="377825" indent="-377825"/>
            <a:r>
              <a:rPr lang="nb-NO" sz="1800" dirty="0"/>
              <a:t>I Klubben utforsker vi og leker med skriftspråket. Målet er ikke å lære seg å skrive og lese i barnehagen, men at barna skal leke med og utforske bokstaver og ord på en måte som motiverer til videre læring.</a:t>
            </a:r>
          </a:p>
          <a:p>
            <a:pPr marL="0" indent="0">
              <a:buNone/>
            </a:pPr>
            <a:endParaRPr lang="nb-NO" sz="1800" dirty="0"/>
          </a:p>
          <a:p>
            <a:pPr marL="377825" indent="-377825"/>
            <a:endParaRPr lang="nb-NO" sz="1600" dirty="0"/>
          </a:p>
          <a:p>
            <a:pPr marL="377825" indent="-377825"/>
            <a:endParaRPr lang="nb-NO" dirty="0"/>
          </a:p>
        </p:txBody>
      </p:sp>
      <p:pic>
        <p:nvPicPr>
          <p:cNvPr id="6" name="Bilde 5" descr="Et bilde som inneholder leke, innendørs, person, gulv&#10;&#10;Automatisk generert beskrivelse">
            <a:extLst>
              <a:ext uri="{FF2B5EF4-FFF2-40B4-BE49-F238E27FC236}">
                <a16:creationId xmlns:a16="http://schemas.microsoft.com/office/drawing/2014/main" id="{D7964181-A073-7BA2-5D8A-557F23F1B9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658" r="13728" b="11176"/>
          <a:stretch/>
        </p:blipFill>
        <p:spPr>
          <a:xfrm>
            <a:off x="3129602" y="5273936"/>
            <a:ext cx="4432608" cy="2201284"/>
          </a:xfrm>
          <a:prstGeom prst="rect">
            <a:avLst/>
          </a:prstGeom>
          <a:ln>
            <a:noFill/>
          </a:ln>
          <a:effectLst>
            <a:softEdge rad="112500"/>
          </a:effectLst>
        </p:spPr>
      </p:pic>
    </p:spTree>
    <p:extLst>
      <p:ext uri="{BB962C8B-B14F-4D97-AF65-F5344CB8AC3E}">
        <p14:creationId xmlns:p14="http://schemas.microsoft.com/office/powerpoint/2010/main" val="424031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96251" y="789695"/>
            <a:ext cx="9095562" cy="744173"/>
          </a:xfrm>
        </p:spPr>
        <p:txBody>
          <a:bodyPr>
            <a:normAutofit fontScale="90000"/>
          </a:bodyPr>
          <a:lstStyle/>
          <a:p>
            <a:r>
              <a:rPr lang="nb-NO" sz="3500" dirty="0"/>
              <a:t>Klubben </a:t>
            </a:r>
            <a:br>
              <a:rPr lang="nb-NO" sz="3500" dirty="0"/>
            </a:br>
            <a:r>
              <a:rPr lang="nb-NO" sz="3500" dirty="0"/>
              <a:t>og overgang barnehage-skole</a:t>
            </a:r>
          </a:p>
        </p:txBody>
      </p:sp>
      <p:sp>
        <p:nvSpPr>
          <p:cNvPr id="3" name="Plassholder for innhold 2"/>
          <p:cNvSpPr>
            <a:spLocks noGrp="1"/>
          </p:cNvSpPr>
          <p:nvPr>
            <p:ph idx="1"/>
          </p:nvPr>
        </p:nvSpPr>
        <p:spPr>
          <a:xfrm>
            <a:off x="720762" y="1937153"/>
            <a:ext cx="5633145" cy="3057757"/>
          </a:xfrm>
        </p:spPr>
        <p:txBody>
          <a:bodyPr vert="horz" lIns="91440" tIns="45720" rIns="91440" bIns="45720" rtlCol="0" anchor="t">
            <a:normAutofit/>
          </a:bodyPr>
          <a:lstStyle/>
          <a:p>
            <a:pPr marL="0" indent="0">
              <a:buNone/>
            </a:pPr>
            <a:endParaRPr lang="nb-NO" sz="1200" dirty="0">
              <a:solidFill>
                <a:schemeClr val="tx1"/>
              </a:solidFill>
            </a:endParaRPr>
          </a:p>
          <a:p>
            <a:pPr marL="0" indent="0">
              <a:buNone/>
            </a:pPr>
            <a:r>
              <a:rPr lang="nb-NO" sz="1400" b="1" dirty="0">
                <a:solidFill>
                  <a:schemeClr val="tx1"/>
                </a:solidFill>
              </a:rPr>
              <a:t>«Klubben» </a:t>
            </a:r>
            <a:r>
              <a:rPr lang="nb-NO" sz="1400" dirty="0">
                <a:solidFill>
                  <a:schemeClr val="tx1"/>
                </a:solidFill>
              </a:rPr>
              <a:t>er for de eldste barna i barnehagen.</a:t>
            </a:r>
          </a:p>
          <a:p>
            <a:pPr marL="0" indent="0">
              <a:buNone/>
            </a:pPr>
            <a:r>
              <a:rPr lang="nb-NO" sz="1400" dirty="0">
                <a:solidFill>
                  <a:schemeClr val="tx1"/>
                </a:solidFill>
              </a:rPr>
              <a:t>Dette er et tilbud de får en dag i uka, hvor de blir møtt med skoleforberedende aktiviteter og fokus på mestring og selvstendighet. Klubben vil i år ha base på Grillhytta denne dagen. Mer info om dette kommer til de det gjelder. </a:t>
            </a:r>
          </a:p>
          <a:p>
            <a:pPr marL="0" indent="0">
              <a:buNone/>
            </a:pPr>
            <a:r>
              <a:rPr lang="nb-NO" sz="1400" dirty="0">
                <a:solidFill>
                  <a:schemeClr val="tx1"/>
                </a:solidFill>
              </a:rPr>
              <a:t>Erfaringsmessig er dette noe som faller godt i smak hos barna. Det er gøy å ha sitt eget opplegg kun for dem og det skaper en god gruppefølelse. Vi bruker også en oppgavebok som er laget for 5-åringer. Denne får barna bruke i sitt eget tempo, da det ikke er om å gjøre å mestre alle oppgavene.</a:t>
            </a:r>
            <a:br>
              <a:rPr lang="nb-NO" sz="1400" dirty="0">
                <a:solidFill>
                  <a:schemeClr val="tx1"/>
                </a:solidFill>
              </a:rPr>
            </a:br>
            <a:endParaRPr lang="nb-NO" sz="1400" dirty="0">
              <a:solidFill>
                <a:schemeClr val="tx1"/>
              </a:solidFill>
            </a:endParaRPr>
          </a:p>
          <a:p>
            <a:pPr marL="0" indent="0">
              <a:buNone/>
            </a:pPr>
            <a:endParaRPr lang="nb-NO" dirty="0">
              <a:solidFill>
                <a:schemeClr val="tx1"/>
              </a:solidFill>
            </a:endParaRPr>
          </a:p>
          <a:p>
            <a:pPr marL="377825" indent="-377825"/>
            <a:endParaRPr lang="nb-NO" dirty="0">
              <a:solidFill>
                <a:schemeClr val="tx1"/>
              </a:solidFill>
            </a:endParaRPr>
          </a:p>
        </p:txBody>
      </p:sp>
      <p:pic>
        <p:nvPicPr>
          <p:cNvPr id="4" name="Bilde 3" descr="Relatert bilde">
            <a:hlinkClick r:id="rId3"/>
            <a:extLst>
              <a:ext uri="{FF2B5EF4-FFF2-40B4-BE49-F238E27FC236}">
                <a16:creationId xmlns:a16="http://schemas.microsoft.com/office/drawing/2014/main" id="{B3B9208C-E7D9-4AB3-9EB0-494E2095D46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5124" y="386410"/>
            <a:ext cx="2029777" cy="1750012"/>
          </a:xfrm>
          <a:prstGeom prst="ellipse">
            <a:avLst/>
          </a:prstGeom>
          <a:ln>
            <a:noFill/>
          </a:ln>
          <a:effectLst>
            <a:softEdge rad="112500"/>
          </a:effectLst>
        </p:spPr>
      </p:pic>
      <p:pic>
        <p:nvPicPr>
          <p:cNvPr id="6" name="Bilde 5" descr="Et bilde som inneholder utendørs, tre, himmel, tømmerhytte&#10;&#10;Automatisk generert beskrivelse">
            <a:extLst>
              <a:ext uri="{FF2B5EF4-FFF2-40B4-BE49-F238E27FC236}">
                <a16:creationId xmlns:a16="http://schemas.microsoft.com/office/drawing/2014/main" id="{E6CF632E-A19A-A47F-576E-FE9042428A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430" t="17807" r="30276" b="22165"/>
          <a:stretch/>
        </p:blipFill>
        <p:spPr>
          <a:xfrm>
            <a:off x="6482861" y="2324847"/>
            <a:ext cx="3903785" cy="2662165"/>
          </a:xfrm>
          <a:prstGeom prst="rect">
            <a:avLst/>
          </a:prstGeom>
          <a:ln>
            <a:noFill/>
          </a:ln>
          <a:effectLst>
            <a:softEdge rad="112500"/>
          </a:effectLst>
        </p:spPr>
      </p:pic>
      <p:sp>
        <p:nvSpPr>
          <p:cNvPr id="8" name="TekstSylinder 7">
            <a:extLst>
              <a:ext uri="{FF2B5EF4-FFF2-40B4-BE49-F238E27FC236}">
                <a16:creationId xmlns:a16="http://schemas.microsoft.com/office/drawing/2014/main" id="{68CC0F61-3563-C820-8C8E-77AAB3241C55}"/>
              </a:ext>
            </a:extLst>
          </p:cNvPr>
          <p:cNvSpPr txBox="1"/>
          <p:nvPr/>
        </p:nvSpPr>
        <p:spPr>
          <a:xfrm>
            <a:off x="1596251" y="4994910"/>
            <a:ext cx="9095562" cy="2462213"/>
          </a:xfrm>
          <a:prstGeom prst="rect">
            <a:avLst/>
          </a:prstGeom>
          <a:noFill/>
        </p:spPr>
        <p:txBody>
          <a:bodyPr wrap="square" rtlCol="0">
            <a:spAutoFit/>
          </a:bodyPr>
          <a:lstStyle/>
          <a:p>
            <a:pPr marL="0" indent="0">
              <a:buNone/>
            </a:pPr>
            <a:r>
              <a:rPr lang="nb-NO" sz="1400" b="1" dirty="0"/>
              <a:t>Overgang barnehage – skole:</a:t>
            </a:r>
          </a:p>
          <a:p>
            <a:pPr marL="0" indent="0">
              <a:buNone/>
            </a:pPr>
            <a:r>
              <a:rPr lang="nb-NO" sz="1400" dirty="0"/>
              <a:t>Rammeplanen for barnehagen sier: «Barnehagen skal i samarbeid med foreldre og skolen legge til </a:t>
            </a:r>
          </a:p>
          <a:p>
            <a:pPr marL="0" indent="0">
              <a:buNone/>
            </a:pPr>
            <a:r>
              <a:rPr lang="nb-NO" sz="1400" dirty="0"/>
              <a:t>rette for at barna kan få en trygg og god overgang fra barnehage til skole og eventuelt </a:t>
            </a:r>
          </a:p>
          <a:p>
            <a:pPr marL="0" indent="0">
              <a:buNone/>
            </a:pPr>
            <a:r>
              <a:rPr lang="nb-NO" sz="1400" dirty="0"/>
              <a:t>skolefritidsordningen». Denne overgangen har vi fokus på i klubben (bl.a. med samtaler/samling, </a:t>
            </a:r>
          </a:p>
          <a:p>
            <a:pPr marL="0" indent="0">
              <a:buNone/>
            </a:pPr>
            <a:r>
              <a:rPr lang="nb-NO" sz="1400" dirty="0"/>
              <a:t>skoleforberedende aktiviteter, gruppeaktiviteter, lytte til hverandre, klare selv, turer mm), </a:t>
            </a:r>
          </a:p>
          <a:p>
            <a:pPr marL="0" indent="0">
              <a:buNone/>
            </a:pPr>
            <a:r>
              <a:rPr lang="nb-NO" sz="1400" dirty="0"/>
              <a:t>og vi besøker barnas skoler/SFO på vårparten. Vi tar for oss ulike temaer gjennom året. Et av disse er</a:t>
            </a:r>
          </a:p>
          <a:p>
            <a:pPr marL="0" indent="0">
              <a:buNone/>
            </a:pPr>
            <a:r>
              <a:rPr lang="nb-NO" sz="1400" dirty="0"/>
              <a:t>«trafikk», der vi tar for oss sikkerhet, skilter og regler i trafikken. Vi jobber med praktiske aktiviteter i naturen, som blant annet lek med tall/telling og bokstaver. Barnehagen deler også informasjon </a:t>
            </a:r>
          </a:p>
          <a:p>
            <a:pPr marL="0" indent="0">
              <a:buNone/>
            </a:pPr>
            <a:r>
              <a:rPr lang="nb-NO" sz="1400" dirty="0"/>
              <a:t>med skolen, slik at overgangen skal bli best mulig for hvert enkelt barn ved skolestart. </a:t>
            </a:r>
          </a:p>
          <a:p>
            <a:pPr marL="0" indent="0">
              <a:buNone/>
            </a:pPr>
            <a:r>
              <a:rPr lang="nb-NO" sz="1400" dirty="0"/>
              <a:t>Foreldrene må gi sitt samtykke til dette samarbeidet. </a:t>
            </a:r>
          </a:p>
          <a:p>
            <a:endParaRPr lang="nb-NO" sz="1400" dirty="0"/>
          </a:p>
        </p:txBody>
      </p: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4165" y="2"/>
            <a:ext cx="9053142" cy="597721"/>
          </a:xfrm>
        </p:spPr>
        <p:txBody>
          <a:bodyPr>
            <a:noAutofit/>
          </a:bodyPr>
          <a:lstStyle/>
          <a:p>
            <a:r>
              <a:rPr lang="nb-NO" sz="3500" dirty="0"/>
              <a:t>Danning gjennom omsorg, lek og læring </a:t>
            </a:r>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1180390495"/>
              </p:ext>
            </p:extLst>
          </p:nvPr>
        </p:nvGraphicFramePr>
        <p:xfrm>
          <a:off x="120305" y="559585"/>
          <a:ext cx="10451204" cy="7240401"/>
        </p:xfrm>
        <a:graphic>
          <a:graphicData uri="http://schemas.openxmlformats.org/drawingml/2006/table">
            <a:tbl>
              <a:tblPr firstRow="1" bandRow="1">
                <a:tableStyleId>{F5AB1C69-6EDB-4FF4-983F-18BD219EF322}</a:tableStyleId>
              </a:tblPr>
              <a:tblGrid>
                <a:gridCol w="2612801">
                  <a:extLst>
                    <a:ext uri="{9D8B030D-6E8A-4147-A177-3AD203B41FA5}">
                      <a16:colId xmlns:a16="http://schemas.microsoft.com/office/drawing/2014/main" val="20000"/>
                    </a:ext>
                  </a:extLst>
                </a:gridCol>
                <a:gridCol w="2612801">
                  <a:extLst>
                    <a:ext uri="{9D8B030D-6E8A-4147-A177-3AD203B41FA5}">
                      <a16:colId xmlns:a16="http://schemas.microsoft.com/office/drawing/2014/main" val="20001"/>
                    </a:ext>
                  </a:extLst>
                </a:gridCol>
                <a:gridCol w="2612801">
                  <a:extLst>
                    <a:ext uri="{9D8B030D-6E8A-4147-A177-3AD203B41FA5}">
                      <a16:colId xmlns:a16="http://schemas.microsoft.com/office/drawing/2014/main" val="20002"/>
                    </a:ext>
                  </a:extLst>
                </a:gridCol>
                <a:gridCol w="2612801">
                  <a:extLst>
                    <a:ext uri="{9D8B030D-6E8A-4147-A177-3AD203B41FA5}">
                      <a16:colId xmlns:a16="http://schemas.microsoft.com/office/drawing/2014/main" val="20003"/>
                    </a:ext>
                  </a:extLst>
                </a:gridCol>
              </a:tblGrid>
              <a:tr h="487078">
                <a:tc>
                  <a:txBody>
                    <a:bodyPr/>
                    <a:lstStyle/>
                    <a:p>
                      <a:r>
                        <a:rPr lang="nb-NO" sz="1400" dirty="0"/>
                        <a:t>Rammeplan sier</a:t>
                      </a:r>
                    </a:p>
                  </a:txBody>
                  <a:tcPr marL="80189" marR="80189" marT="40094" marB="40094"/>
                </a:tc>
                <a:tc>
                  <a:txBody>
                    <a:bodyPr/>
                    <a:lstStyle/>
                    <a:p>
                      <a:pPr algn="ctr"/>
                      <a:r>
                        <a:rPr lang="nb-NO" sz="1400" dirty="0"/>
                        <a:t>2 åringene</a:t>
                      </a:r>
                    </a:p>
                  </a:txBody>
                  <a:tcPr marL="80189" marR="80189" marT="40094" marB="40094"/>
                </a:tc>
                <a:tc>
                  <a:txBody>
                    <a:bodyPr/>
                    <a:lstStyle/>
                    <a:p>
                      <a:pPr algn="ctr"/>
                      <a:r>
                        <a:rPr lang="nb-NO" sz="1400" dirty="0"/>
                        <a:t>3-4 åringene</a:t>
                      </a:r>
                    </a:p>
                  </a:txBody>
                  <a:tcPr marL="80189" marR="80189" marT="40094" marB="40094"/>
                </a:tc>
                <a:tc>
                  <a:txBody>
                    <a:bodyPr/>
                    <a:lstStyle/>
                    <a:p>
                      <a:pPr algn="ctr"/>
                      <a:r>
                        <a:rPr lang="nb-NO" sz="1400" dirty="0"/>
                        <a:t>Skolestarterne</a:t>
                      </a:r>
                      <a:r>
                        <a:rPr lang="nb-NO" sz="1400" baseline="0" dirty="0"/>
                        <a:t> </a:t>
                      </a:r>
                      <a:endParaRPr lang="nb-NO" sz="1400" dirty="0"/>
                    </a:p>
                  </a:txBody>
                  <a:tcPr marL="80189" marR="80189" marT="40094" marB="40094"/>
                </a:tc>
                <a:extLst>
                  <a:ext uri="{0D108BD9-81ED-4DB2-BD59-A6C34878D82A}">
                    <a16:rowId xmlns:a16="http://schemas.microsoft.com/office/drawing/2014/main" val="10000"/>
                  </a:ext>
                </a:extLst>
              </a:tr>
              <a:tr h="1908988">
                <a:tc>
                  <a:txBody>
                    <a:bodyPr/>
                    <a:lstStyle/>
                    <a:p>
                      <a:r>
                        <a:rPr lang="nb-NO" sz="1200" dirty="0"/>
                        <a:t>Danning;</a:t>
                      </a:r>
                    </a:p>
                    <a:p>
                      <a:endParaRPr lang="nb-NO" sz="1200" dirty="0"/>
                    </a:p>
                    <a:p>
                      <a:r>
                        <a:rPr lang="nb-NO" sz="1200" dirty="0"/>
                        <a:t>Barnehagen</a:t>
                      </a:r>
                      <a:r>
                        <a:rPr lang="nb-NO" sz="1200" baseline="0" dirty="0"/>
                        <a:t> skal bidra til at barna kan forstå felles verdier og normer som er viktige for fellesskapet. Barnehagen skal fremme samhold og solidaritet samtidig som individuelle uttrykk og handlinger skal verdsettes og følges opp. </a:t>
                      </a:r>
                      <a:endParaRPr lang="nb-NO" sz="1200" dirty="0"/>
                    </a:p>
                  </a:txBody>
                  <a:tcPr marL="80189" marR="80189" marT="40094" marB="40094"/>
                </a:tc>
                <a:tc>
                  <a:txBody>
                    <a:bodyPr/>
                    <a:lstStyle/>
                    <a:p>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Barna møter voksne som viser med ord og handling hvordan man skal være  mot hverandre, og hvilke rammer og normer vi har i barnehagen. </a:t>
                      </a:r>
                    </a:p>
                    <a:p>
                      <a:endParaRPr lang="nb-NO" sz="1200" dirty="0"/>
                    </a:p>
                  </a:txBody>
                  <a:tcPr marL="80189" marR="80189" marT="40094" marB="400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Vi</a:t>
                      </a:r>
                      <a:r>
                        <a:rPr lang="nb-NO" sz="1200" baseline="0" dirty="0"/>
                        <a:t> snakker med barna om hvordan vi skal være mot hverandre, hva som er greit og hva som ikke er det. Vi veileder barna i ulike situasjoner som oppstår, og påvirker deres holdninger og verdier. </a:t>
                      </a:r>
                      <a:endParaRPr lang="nb-NO" sz="1200" dirty="0"/>
                    </a:p>
                    <a:p>
                      <a:endParaRPr lang="nb-NO" sz="1200" dirty="0"/>
                    </a:p>
                  </a:txBody>
                  <a:tcPr marL="80189" marR="80189" marT="40094" marB="400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Vi snakker med barna, speiler</a:t>
                      </a:r>
                      <a:r>
                        <a:rPr lang="nb-NO" sz="1200" baseline="0" dirty="0"/>
                        <a:t> deres handlinger, og bruker egne følelser for å vise hvordan det er greit å være mot hverandre. Refleksjon rundt rammer og normer vi har i barnehagen. </a:t>
                      </a:r>
                      <a:endParaRPr lang="nb-NO" sz="1200" dirty="0"/>
                    </a:p>
                  </a:txBody>
                  <a:tcPr marL="80189" marR="80189" marT="40094" marB="40094"/>
                </a:tc>
                <a:extLst>
                  <a:ext uri="{0D108BD9-81ED-4DB2-BD59-A6C34878D82A}">
                    <a16:rowId xmlns:a16="http://schemas.microsoft.com/office/drawing/2014/main" val="10001"/>
                  </a:ext>
                </a:extLst>
              </a:tr>
              <a:tr h="1574999">
                <a:tc>
                  <a:txBody>
                    <a:bodyPr/>
                    <a:lstStyle/>
                    <a:p>
                      <a:r>
                        <a:rPr lang="nb-NO" sz="1200" dirty="0"/>
                        <a:t>Lek;</a:t>
                      </a:r>
                    </a:p>
                    <a:p>
                      <a:endParaRPr lang="nb-NO" sz="1200" dirty="0"/>
                    </a:p>
                    <a:p>
                      <a:r>
                        <a:rPr lang="nb-NO" sz="1200" dirty="0"/>
                        <a:t>Barnehagen</a:t>
                      </a:r>
                      <a:r>
                        <a:rPr lang="nb-NO" sz="1200" baseline="0" dirty="0"/>
                        <a:t> skal bidra til at alle barn kan oppleve glede, humor, spenning og engasjement gjennom lek – alene og sammen med andre</a:t>
                      </a:r>
                      <a:endParaRPr lang="nb-NO" sz="1200" dirty="0"/>
                    </a:p>
                  </a:txBody>
                  <a:tcPr marL="80189" marR="80189" marT="40094" marB="40094"/>
                </a:tc>
                <a:tc>
                  <a:txBody>
                    <a:bodyPr/>
                    <a:lstStyle/>
                    <a:p>
                      <a:endParaRPr lang="nb-NO" sz="1200" dirty="0"/>
                    </a:p>
                    <a:p>
                      <a:endParaRPr lang="nb-NO" sz="1200" dirty="0"/>
                    </a:p>
                    <a:p>
                      <a:r>
                        <a:rPr lang="nb-NO" sz="1200" dirty="0"/>
                        <a:t>Vi er på gulvet/bakken sammen med barna</a:t>
                      </a:r>
                      <a:r>
                        <a:rPr lang="nb-NO" sz="1200" baseline="0" dirty="0"/>
                        <a:t> og deltar aktivt i det barna er interessert i</a:t>
                      </a:r>
                    </a:p>
                    <a:p>
                      <a:endParaRPr lang="nb-NO" sz="1200" baseline="0" dirty="0"/>
                    </a:p>
                    <a:p>
                      <a:r>
                        <a:rPr lang="nb-NO" sz="1200" baseline="0" dirty="0"/>
                        <a:t>Felles, gode opplevelser</a:t>
                      </a:r>
                    </a:p>
                  </a:txBody>
                  <a:tcPr marL="80189" marR="80189" marT="40094" marB="40094"/>
                </a:tc>
                <a:tc>
                  <a:txBody>
                    <a:bodyPr/>
                    <a:lstStyle/>
                    <a:p>
                      <a:endParaRPr lang="nb-NO" sz="1200" dirty="0"/>
                    </a:p>
                    <a:p>
                      <a:endParaRPr lang="nb-NO" sz="1200" dirty="0"/>
                    </a:p>
                    <a:p>
                      <a:r>
                        <a:rPr lang="nb-NO" sz="1200" dirty="0"/>
                        <a:t>Vi</a:t>
                      </a:r>
                      <a:r>
                        <a:rPr lang="nb-NO" sz="1200" baseline="0" dirty="0"/>
                        <a:t> deltar i leken med barna, støtter opp og gir de gode strategier for å komme inn i - og bli værende i leken over tid</a:t>
                      </a:r>
                    </a:p>
                    <a:p>
                      <a:r>
                        <a:rPr lang="nb-NO" sz="1200" baseline="0" dirty="0"/>
                        <a:t>Felles, gode opplevelser</a:t>
                      </a:r>
                    </a:p>
                  </a:txBody>
                  <a:tcPr marL="80189" marR="80189" marT="40094" marB="40094"/>
                </a:tc>
                <a:tc>
                  <a:txBody>
                    <a:bodyPr/>
                    <a:lstStyle/>
                    <a:p>
                      <a:endParaRPr lang="nb-NO" sz="1200" dirty="0"/>
                    </a:p>
                    <a:p>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Vi deltar i leken med barna, </a:t>
                      </a:r>
                      <a:r>
                        <a:rPr lang="nb-NO" sz="1200" baseline="0" dirty="0"/>
                        <a:t>tar barnas initiativ og gir næring til leken med nye innspill dersom det trengs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aseline="0" dirty="0"/>
                        <a:t>Felles, gode opplevelser</a:t>
                      </a:r>
                      <a:endParaRPr lang="nb-NO" sz="1200" dirty="0"/>
                    </a:p>
                  </a:txBody>
                  <a:tcPr marL="80189" marR="80189" marT="40094" marB="40094"/>
                </a:tc>
                <a:extLst>
                  <a:ext uri="{0D108BD9-81ED-4DB2-BD59-A6C34878D82A}">
                    <a16:rowId xmlns:a16="http://schemas.microsoft.com/office/drawing/2014/main" val="10002"/>
                  </a:ext>
                </a:extLst>
              </a:tr>
              <a:tr h="1543228">
                <a:tc>
                  <a:txBody>
                    <a:bodyPr/>
                    <a:lstStyle/>
                    <a:p>
                      <a:r>
                        <a:rPr lang="nb-NO" sz="1200" dirty="0"/>
                        <a:t>Omsorg;</a:t>
                      </a:r>
                    </a:p>
                    <a:p>
                      <a:endParaRPr lang="nb-NO" sz="1200" dirty="0"/>
                    </a:p>
                    <a:p>
                      <a:r>
                        <a:rPr lang="nb-NO" sz="1200" dirty="0"/>
                        <a:t>I barnehagen skal alle barna oppleve å bli sett, forstått, og respektert og få den hjelp</a:t>
                      </a:r>
                      <a:r>
                        <a:rPr lang="nb-NO" sz="1200" baseline="0" dirty="0"/>
                        <a:t> og støtte de har behov for</a:t>
                      </a:r>
                    </a:p>
                    <a:p>
                      <a:endParaRPr lang="nb-NO" sz="1200" dirty="0"/>
                    </a:p>
                  </a:txBody>
                  <a:tcPr marL="80189" marR="80189" marT="40094" marB="40094"/>
                </a:tc>
                <a:tc>
                  <a:txBody>
                    <a:bodyPr/>
                    <a:lstStyle/>
                    <a:p>
                      <a:endParaRPr lang="nb-NO" sz="1200" dirty="0"/>
                    </a:p>
                    <a:p>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Barna</a:t>
                      </a:r>
                      <a:r>
                        <a:rPr lang="nb-NO" sz="1200" baseline="0" dirty="0"/>
                        <a:t> skal føle trygghet ved å starte i barnehagen, få god relasjon med de voksne og ha et fang å krype opp i når det trengs</a:t>
                      </a:r>
                      <a:endParaRPr lang="nb-NO" sz="1200" dirty="0"/>
                    </a:p>
                    <a:p>
                      <a:endParaRPr lang="nb-NO" sz="1200" dirty="0"/>
                    </a:p>
                  </a:txBody>
                  <a:tcPr marL="80189" marR="80189" marT="40094" marB="40094"/>
                </a:tc>
                <a:tc>
                  <a:txBody>
                    <a:bodyPr/>
                    <a:lstStyle/>
                    <a:p>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Barna skal</a:t>
                      </a:r>
                      <a:r>
                        <a:rPr lang="nb-NO" sz="1200" baseline="0" dirty="0"/>
                        <a:t> bli møtt av voksne som ser og hører dem, forklarer og hjelper i ulike situasjoner. Lære å gi omsorg til hverandre og til dyra</a:t>
                      </a:r>
                    </a:p>
                    <a:p>
                      <a:endParaRPr lang="nb-NO" sz="1200" dirty="0"/>
                    </a:p>
                  </a:txBody>
                  <a:tcPr marL="80189" marR="80189" marT="40094" marB="40094"/>
                </a:tc>
                <a:tc>
                  <a:txBody>
                    <a:bodyPr/>
                    <a:lstStyle/>
                    <a:p>
                      <a:endParaRPr lang="nb-NO" sz="1200" dirty="0"/>
                    </a:p>
                    <a:p>
                      <a:endParaRPr lang="nb-NO" sz="1200" dirty="0"/>
                    </a:p>
                    <a:p>
                      <a:r>
                        <a:rPr lang="nb-NO" sz="1200" dirty="0"/>
                        <a:t>Barna</a:t>
                      </a:r>
                      <a:r>
                        <a:rPr lang="nb-NO" sz="1200" baseline="0" dirty="0"/>
                        <a:t> skal få kjenne at de er med å påvirker sin egen hverdag, at forslag og ønsker skal bli hørt, og at de voksne gir respons på en god måte</a:t>
                      </a:r>
                      <a:endParaRPr lang="nb-NO" sz="1200" dirty="0"/>
                    </a:p>
                  </a:txBody>
                  <a:tcPr marL="80189" marR="80189" marT="40094" marB="40094"/>
                </a:tc>
                <a:extLst>
                  <a:ext uri="{0D108BD9-81ED-4DB2-BD59-A6C34878D82A}">
                    <a16:rowId xmlns:a16="http://schemas.microsoft.com/office/drawing/2014/main" val="10003"/>
                  </a:ext>
                </a:extLst>
              </a:tr>
              <a:tr h="1726108">
                <a:tc>
                  <a:txBody>
                    <a:bodyPr/>
                    <a:lstStyle/>
                    <a:p>
                      <a:r>
                        <a:rPr lang="nb-NO" sz="1200" dirty="0"/>
                        <a:t>Læring;</a:t>
                      </a:r>
                    </a:p>
                    <a:p>
                      <a:endParaRPr lang="nb-NO" sz="1200" dirty="0"/>
                    </a:p>
                    <a:p>
                      <a:r>
                        <a:rPr lang="nb-NO" sz="1200" dirty="0"/>
                        <a:t>Barna skal</a:t>
                      </a:r>
                      <a:r>
                        <a:rPr lang="nb-NO" sz="1200" baseline="0" dirty="0"/>
                        <a:t> få undersøke, oppdage og forstå sammenhenger, utvide perspektiver og få ny innsikt</a:t>
                      </a:r>
                      <a:endParaRPr lang="nb-NO" sz="1200" dirty="0"/>
                    </a:p>
                  </a:txBody>
                  <a:tcPr marL="80189" marR="80189" marT="40094" marB="40094"/>
                </a:tc>
                <a:tc>
                  <a:txBody>
                    <a:bodyPr/>
                    <a:lstStyle/>
                    <a:p>
                      <a:endParaRPr lang="nb-NO" sz="1200" dirty="0"/>
                    </a:p>
                    <a:p>
                      <a:r>
                        <a:rPr lang="nb-NO" sz="1200" dirty="0"/>
                        <a:t>Barna skal få møte ulike materialer og</a:t>
                      </a:r>
                      <a:r>
                        <a:rPr lang="nb-NO" sz="1200" baseline="0" dirty="0"/>
                        <a:t> leker i hverdagen som bidrar til nysgjerrighet og utforsking. Barna lærer gjennom aktiv bruk av sansene ute i naturen. </a:t>
                      </a:r>
                      <a:endParaRPr lang="nb-NO" sz="1200" dirty="0"/>
                    </a:p>
                  </a:txBody>
                  <a:tcPr marL="80189" marR="80189" marT="40094" marB="40094"/>
                </a:tc>
                <a:tc>
                  <a:txBody>
                    <a:bodyPr/>
                    <a:lstStyle/>
                    <a:p>
                      <a:endParaRPr lang="nb-NO" sz="1200" dirty="0"/>
                    </a:p>
                    <a:p>
                      <a:r>
                        <a:rPr lang="nb-NO" sz="1200" dirty="0"/>
                        <a:t>Vi utforsker</a:t>
                      </a:r>
                      <a:r>
                        <a:rPr lang="nb-NO" sz="1200" baseline="0" dirty="0"/>
                        <a:t> og undrer oss sammen med barna, ser hva de er opptatt av og bygger videre på det.</a:t>
                      </a:r>
                    </a:p>
                    <a:p>
                      <a:r>
                        <a:rPr lang="nb-NO" sz="1200" baseline="0" dirty="0"/>
                        <a:t>Livet på gården og ute i naturen gir rom for refleksjon rundt sammenhenger vi har rundt oss. </a:t>
                      </a:r>
                    </a:p>
                    <a:p>
                      <a:endParaRPr lang="nb-NO" sz="1200" dirty="0"/>
                    </a:p>
                  </a:txBody>
                  <a:tcPr marL="80189" marR="80189" marT="40094" marB="40094"/>
                </a:tc>
                <a:tc>
                  <a:txBody>
                    <a:bodyPr/>
                    <a:lstStyle/>
                    <a:p>
                      <a:endParaRPr lang="nb-NO" sz="1200" dirty="0"/>
                    </a:p>
                    <a:p>
                      <a:endParaRPr lang="nb-NO" sz="1200" dirty="0"/>
                    </a:p>
                    <a:p>
                      <a:r>
                        <a:rPr lang="nb-NO" sz="1200" dirty="0"/>
                        <a:t>Vi snakker,</a:t>
                      </a:r>
                      <a:r>
                        <a:rPr lang="nb-NO" sz="1200" baseline="0" dirty="0"/>
                        <a:t> undrer oss og filosoferer sammen med barna</a:t>
                      </a:r>
                    </a:p>
                    <a:p>
                      <a:r>
                        <a:rPr lang="nb-NO" sz="1200" baseline="0" dirty="0"/>
                        <a:t>Undersøker, prøver ut og finner svar når det er nødvendig</a:t>
                      </a:r>
                      <a:endParaRPr lang="nb-NO" sz="1200" dirty="0"/>
                    </a:p>
                  </a:txBody>
                  <a:tcPr marL="80189" marR="80189" marT="40094" marB="4009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8372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63774" y="107590"/>
            <a:ext cx="8820748" cy="498141"/>
          </a:xfrm>
        </p:spPr>
        <p:txBody>
          <a:bodyPr>
            <a:normAutofit fontScale="90000"/>
          </a:bodyPr>
          <a:lstStyle/>
          <a:p>
            <a:r>
              <a:rPr lang="nb-NO" dirty="0"/>
              <a:t>«Grunnmuren vår»</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05731558"/>
              </p:ext>
            </p:extLst>
          </p:nvPr>
        </p:nvGraphicFramePr>
        <p:xfrm>
          <a:off x="104918" y="777240"/>
          <a:ext cx="5162014" cy="6780162"/>
        </p:xfrm>
        <a:graphic>
          <a:graphicData uri="http://schemas.openxmlformats.org/drawingml/2006/table">
            <a:tbl>
              <a:tblPr firstRow="1" bandRow="1">
                <a:tableStyleId>{F5AB1C69-6EDB-4FF4-983F-18BD219EF322}</a:tableStyleId>
              </a:tblPr>
              <a:tblGrid>
                <a:gridCol w="2568028">
                  <a:extLst>
                    <a:ext uri="{9D8B030D-6E8A-4147-A177-3AD203B41FA5}">
                      <a16:colId xmlns:a16="http://schemas.microsoft.com/office/drawing/2014/main" val="20000"/>
                    </a:ext>
                  </a:extLst>
                </a:gridCol>
                <a:gridCol w="2593986">
                  <a:extLst>
                    <a:ext uri="{9D8B030D-6E8A-4147-A177-3AD203B41FA5}">
                      <a16:colId xmlns:a16="http://schemas.microsoft.com/office/drawing/2014/main" val="20001"/>
                    </a:ext>
                  </a:extLst>
                </a:gridCol>
              </a:tblGrid>
              <a:tr h="541065">
                <a:tc>
                  <a:txBody>
                    <a:bodyPr/>
                    <a:lstStyle/>
                    <a:p>
                      <a:pPr algn="ctr"/>
                      <a:r>
                        <a:rPr lang="nb-NO" sz="1400" dirty="0"/>
                        <a:t>Rammeplan sier</a:t>
                      </a:r>
                    </a:p>
                  </a:txBody>
                  <a:tcPr marL="80189" marR="80189" marT="40094" marB="40094"/>
                </a:tc>
                <a:tc>
                  <a:txBody>
                    <a:bodyPr/>
                    <a:lstStyle/>
                    <a:p>
                      <a:pPr algn="ctr"/>
                      <a:r>
                        <a:rPr lang="nb-NO" sz="1400" dirty="0"/>
                        <a:t>Vi</a:t>
                      </a:r>
                      <a:r>
                        <a:rPr lang="nb-NO" sz="1400" baseline="0" dirty="0"/>
                        <a:t> gjør dette bl.a. ved å</a:t>
                      </a:r>
                      <a:endParaRPr lang="nb-NO" sz="1400" dirty="0"/>
                    </a:p>
                  </a:txBody>
                  <a:tcPr marL="80189" marR="80189" marT="40094" marB="40094"/>
                </a:tc>
                <a:extLst>
                  <a:ext uri="{0D108BD9-81ED-4DB2-BD59-A6C34878D82A}">
                    <a16:rowId xmlns:a16="http://schemas.microsoft.com/office/drawing/2014/main" val="10000"/>
                  </a:ext>
                </a:extLst>
              </a:tr>
              <a:tr h="2978283">
                <a:tc>
                  <a:txBody>
                    <a:bodyPr/>
                    <a:lstStyle/>
                    <a:p>
                      <a:r>
                        <a:rPr lang="nb-NO" sz="1200" b="1" dirty="0"/>
                        <a:t>Sosi</a:t>
                      </a:r>
                      <a:r>
                        <a:rPr lang="nb-NO" sz="1200" b="1" baseline="0" dirty="0"/>
                        <a:t>al kompetanse;</a:t>
                      </a:r>
                    </a:p>
                    <a:p>
                      <a:endParaRPr lang="nb-NO" sz="1200" baseline="0" dirty="0"/>
                    </a:p>
                    <a:p>
                      <a:r>
                        <a:rPr lang="nb-NO" sz="1200" dirty="0"/>
                        <a:t>I barnehagen  skal alle barn kunne erfare å være betydningsfulle for fellesskapet og å være i positivt samspill med barn og voksne. </a:t>
                      </a:r>
                    </a:p>
                    <a:p>
                      <a:r>
                        <a:rPr lang="nb-NO" sz="1200" dirty="0"/>
                        <a:t>Barnas selvfølelse skal støttes, samtidig som de skal få hjelp til å mestre balansen mellom å ivareta egne behov og det å ta hensyn til andres behov.</a:t>
                      </a:r>
                    </a:p>
                  </a:txBody>
                  <a:tcPr marL="80189" marR="80189" marT="40094" marB="40094"/>
                </a:tc>
                <a:tc>
                  <a:txBody>
                    <a:bodyPr/>
                    <a:lstStyle/>
                    <a:p>
                      <a:endParaRPr lang="nb-NO" sz="1200" dirty="0"/>
                    </a:p>
                    <a:p>
                      <a:r>
                        <a:rPr lang="nb-NO" sz="1200" dirty="0"/>
                        <a:t>Snakke/reflektere med barna om hvordan vi er mot hverandre og hva vi kan si/gjøre når noe blir vanskelig</a:t>
                      </a:r>
                    </a:p>
                    <a:p>
                      <a:r>
                        <a:rPr lang="nb-NO" sz="1200" dirty="0"/>
                        <a:t> </a:t>
                      </a:r>
                    </a:p>
                    <a:p>
                      <a:r>
                        <a:rPr lang="nb-NO" sz="1200" dirty="0"/>
                        <a:t>Vi</a:t>
                      </a:r>
                      <a:r>
                        <a:rPr lang="nb-NO" sz="1200" baseline="0" dirty="0"/>
                        <a:t> er</a:t>
                      </a:r>
                      <a:r>
                        <a:rPr lang="nb-NO" sz="1200" dirty="0"/>
                        <a:t> gode rollemodeller i form av hvordan vi snakker</a:t>
                      </a:r>
                      <a:r>
                        <a:rPr lang="nb-NO" sz="1200" baseline="0" dirty="0"/>
                        <a:t> med- og om hverandre</a:t>
                      </a:r>
                    </a:p>
                    <a:p>
                      <a:endParaRPr lang="nb-NO" sz="1200" baseline="0" dirty="0"/>
                    </a:p>
                    <a:p>
                      <a:endParaRPr lang="nb-NO" sz="1200" dirty="0"/>
                    </a:p>
                    <a:p>
                      <a:endParaRPr lang="nb-NO" sz="1200" dirty="0"/>
                    </a:p>
                  </a:txBody>
                  <a:tcPr marL="80189" marR="80189" marT="40094" marB="40094"/>
                </a:tc>
                <a:extLst>
                  <a:ext uri="{0D108BD9-81ED-4DB2-BD59-A6C34878D82A}">
                    <a16:rowId xmlns:a16="http://schemas.microsoft.com/office/drawing/2014/main" val="10001"/>
                  </a:ext>
                </a:extLst>
              </a:tr>
              <a:tr h="3260814">
                <a:tc>
                  <a:txBody>
                    <a:bodyPr/>
                    <a:lstStyle/>
                    <a:p>
                      <a:r>
                        <a:rPr lang="nb-NO" sz="1200" b="1" dirty="0"/>
                        <a:t>Språk;</a:t>
                      </a:r>
                    </a:p>
                    <a:p>
                      <a:endParaRPr lang="nb-NO" sz="1200" dirty="0"/>
                    </a:p>
                    <a:p>
                      <a:r>
                        <a:rPr lang="nb-NO" sz="1200" dirty="0"/>
                        <a:t>Barnehagen skal være bevisst på at kommunikasjon og språk påvirker og påvirkes av alle sider ved barnets utvikling. Gjennom dialog og samspill skal barna støttes i å kommunisere, medvirke, lytte, forstå og skape mening. Alle barn skal få god språkstimulering gjennom barnehagehverdagen, og alle barn skal få delta i aktiviteter som fremmer kommunikasjon og helhetlig  språkutvikling.</a:t>
                      </a:r>
                    </a:p>
                  </a:txBody>
                  <a:tcPr marL="80189" marR="80189" marT="40094" marB="40094"/>
                </a:tc>
                <a:tc>
                  <a:txBody>
                    <a:bodyPr/>
                    <a:lstStyle/>
                    <a:p>
                      <a:endParaRPr lang="nb-NO" sz="1200" dirty="0"/>
                    </a:p>
                    <a:p>
                      <a:r>
                        <a:rPr lang="nb-NO" sz="1200" dirty="0"/>
                        <a:t>Være aktive, gode og bevisste språkmodeller for barna.</a:t>
                      </a:r>
                    </a:p>
                    <a:p>
                      <a:r>
                        <a:rPr lang="nb-NO" sz="1200" dirty="0"/>
                        <a:t> </a:t>
                      </a:r>
                    </a:p>
                    <a:p>
                      <a:r>
                        <a:rPr lang="nb-NO" sz="1200" dirty="0"/>
                        <a:t>Bruke sanger, rim, regler og bøker aktivt.</a:t>
                      </a:r>
                    </a:p>
                    <a:p>
                      <a:r>
                        <a:rPr lang="nb-NO" sz="1200" dirty="0"/>
                        <a:t> </a:t>
                      </a:r>
                    </a:p>
                    <a:p>
                      <a:r>
                        <a:rPr lang="nb-NO" sz="1200" dirty="0"/>
                        <a:t>Merker lekekasser, matboksene til dyra o.l. med bilde og tekst.</a:t>
                      </a:r>
                    </a:p>
                    <a:p>
                      <a:endParaRPr lang="nb-NO" sz="1200" dirty="0"/>
                    </a:p>
                    <a:p>
                      <a:r>
                        <a:rPr lang="nb-NO" sz="1200" dirty="0"/>
                        <a:t>Følge med på barnas språkutvikling og støtte barn med ulike språkproblemer der de trenger det.</a:t>
                      </a:r>
                    </a:p>
                  </a:txBody>
                  <a:tcPr marL="80189" marR="80189" marT="40094" marB="40094"/>
                </a:tc>
                <a:extLst>
                  <a:ext uri="{0D108BD9-81ED-4DB2-BD59-A6C34878D82A}">
                    <a16:rowId xmlns:a16="http://schemas.microsoft.com/office/drawing/2014/main" val="10002"/>
                  </a:ext>
                </a:extLst>
              </a:tr>
            </a:tbl>
          </a:graphicData>
        </a:graphic>
      </p:graphicFrame>
      <p:graphicFrame>
        <p:nvGraphicFramePr>
          <p:cNvPr id="7" name="Tabell 6"/>
          <p:cNvGraphicFramePr>
            <a:graphicFrameLocks noGrp="1"/>
          </p:cNvGraphicFramePr>
          <p:nvPr>
            <p:extLst>
              <p:ext uri="{D42A27DB-BD31-4B8C-83A1-F6EECF244321}">
                <p14:modId xmlns:p14="http://schemas.microsoft.com/office/powerpoint/2010/main" val="1410142597"/>
              </p:ext>
            </p:extLst>
          </p:nvPr>
        </p:nvGraphicFramePr>
        <p:xfrm>
          <a:off x="5345906" y="219500"/>
          <a:ext cx="5137336" cy="7537633"/>
        </p:xfrm>
        <a:graphic>
          <a:graphicData uri="http://schemas.openxmlformats.org/drawingml/2006/table">
            <a:tbl>
              <a:tblPr firstRow="1" bandRow="1">
                <a:tableStyleId>{F5AB1C69-6EDB-4FF4-983F-18BD219EF322}</a:tableStyleId>
              </a:tblPr>
              <a:tblGrid>
                <a:gridCol w="2540234">
                  <a:extLst>
                    <a:ext uri="{9D8B030D-6E8A-4147-A177-3AD203B41FA5}">
                      <a16:colId xmlns:a16="http://schemas.microsoft.com/office/drawing/2014/main" val="20000"/>
                    </a:ext>
                  </a:extLst>
                </a:gridCol>
                <a:gridCol w="2597102">
                  <a:extLst>
                    <a:ext uri="{9D8B030D-6E8A-4147-A177-3AD203B41FA5}">
                      <a16:colId xmlns:a16="http://schemas.microsoft.com/office/drawing/2014/main" val="20001"/>
                    </a:ext>
                  </a:extLst>
                </a:gridCol>
              </a:tblGrid>
              <a:tr h="5653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dirty="0">
                          <a:ln>
                            <a:noFill/>
                          </a:ln>
                          <a:solidFill>
                            <a:srgbClr val="FFFFFF"/>
                          </a:solidFill>
                          <a:effectLst/>
                          <a:uLnTx/>
                          <a:uFillTx/>
                          <a:latin typeface="+mn-lt"/>
                          <a:ea typeface="+mn-ea"/>
                          <a:cs typeface="+mn-cs"/>
                        </a:rPr>
                        <a:t>Rammeplan sier</a:t>
                      </a:r>
                    </a:p>
                  </a:txBody>
                  <a:tcPr marL="80189" marR="80189" marT="40094" marB="400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dirty="0">
                          <a:ln>
                            <a:noFill/>
                          </a:ln>
                          <a:solidFill>
                            <a:srgbClr val="FFFFFF"/>
                          </a:solidFill>
                          <a:effectLst/>
                          <a:uLnTx/>
                          <a:uFillTx/>
                          <a:latin typeface="+mn-lt"/>
                          <a:ea typeface="+mn-ea"/>
                          <a:cs typeface="+mn-cs"/>
                        </a:rPr>
                        <a:t>Vi gjør dette bl.a. ved å</a:t>
                      </a:r>
                    </a:p>
                  </a:txBody>
                  <a:tcPr marL="80189" marR="80189" marT="40094" marB="40094"/>
                </a:tc>
                <a:extLst>
                  <a:ext uri="{0D108BD9-81ED-4DB2-BD59-A6C34878D82A}">
                    <a16:rowId xmlns:a16="http://schemas.microsoft.com/office/drawing/2014/main" val="10000"/>
                  </a:ext>
                </a:extLst>
              </a:tr>
              <a:tr h="2685831">
                <a:tc>
                  <a:txBody>
                    <a:bodyPr/>
                    <a:lstStyle/>
                    <a:p>
                      <a:r>
                        <a:rPr lang="nb-NO" sz="1200" b="1" dirty="0"/>
                        <a:t>Barns</a:t>
                      </a:r>
                      <a:r>
                        <a:rPr lang="nb-NO" sz="1200" b="1" baseline="0" dirty="0"/>
                        <a:t> medbestemmelse;</a:t>
                      </a:r>
                    </a:p>
                    <a:p>
                      <a:endParaRPr lang="nb-NO" sz="1200" baseline="0" dirty="0"/>
                    </a:p>
                    <a:p>
                      <a:r>
                        <a:rPr lang="nb-NO" sz="1200" dirty="0"/>
                        <a:t>Barnehagen skal være bevisst på barnas ulike uttrykksformer og tilrettelegge for medvirkning på måter som er tilpasset barnas alder, erfaringer, individuelle forutsetninger og behov. Også de yngste barna og barn som kommuniserer på andre måter enn gjennom tale, har rett til å gi uttrykk for sine synspunkter på egne vilkår. </a:t>
                      </a:r>
                    </a:p>
                  </a:txBody>
                  <a:tcPr marL="80189" marR="80189" marT="40094" marB="40094"/>
                </a:tc>
                <a:tc>
                  <a:txBody>
                    <a:bodyPr/>
                    <a:lstStyle/>
                    <a:p>
                      <a:endParaRPr lang="nb-NO" sz="1200" dirty="0"/>
                    </a:p>
                    <a:p>
                      <a:endParaRPr lang="nb-NO" sz="1200" dirty="0"/>
                    </a:p>
                    <a:p>
                      <a:r>
                        <a:rPr lang="nb-NO" sz="1200" dirty="0"/>
                        <a:t>Være lydhøre overfor barna, så de kan være med og forme sin egen hverdag. Også de yngste.</a:t>
                      </a:r>
                    </a:p>
                    <a:p>
                      <a:r>
                        <a:rPr lang="nb-NO" sz="1200" dirty="0"/>
                        <a:t> </a:t>
                      </a:r>
                    </a:p>
                    <a:p>
                      <a:r>
                        <a:rPr lang="nb-NO" sz="1200" dirty="0"/>
                        <a:t>Sette rammer og betingelser som ivaretar barnas trygghetsfølelse. </a:t>
                      </a:r>
                    </a:p>
                    <a:p>
                      <a:endParaRPr lang="nb-NO" sz="1200" dirty="0"/>
                    </a:p>
                    <a:p>
                      <a:r>
                        <a:rPr lang="nb-NO" sz="1200" dirty="0"/>
                        <a:t>Ta barnas ønske på alvor, selv om det ikke alltid er gjennomførbart der og da.</a:t>
                      </a:r>
                    </a:p>
                    <a:p>
                      <a:endParaRPr lang="nb-NO" sz="1200" dirty="0"/>
                    </a:p>
                  </a:txBody>
                  <a:tcPr marL="80189" marR="80189" marT="40094" marB="40094"/>
                </a:tc>
                <a:extLst>
                  <a:ext uri="{0D108BD9-81ED-4DB2-BD59-A6C34878D82A}">
                    <a16:rowId xmlns:a16="http://schemas.microsoft.com/office/drawing/2014/main" val="10001"/>
                  </a:ext>
                </a:extLst>
              </a:tr>
              <a:tr h="3801945">
                <a:tc>
                  <a:txBody>
                    <a:bodyPr/>
                    <a:lstStyle/>
                    <a:p>
                      <a:r>
                        <a:rPr lang="nb-NO" sz="1200" b="1" dirty="0"/>
                        <a:t>Dokumentasjon og</a:t>
                      </a:r>
                      <a:r>
                        <a:rPr lang="nb-NO" sz="1200" b="1" baseline="0" dirty="0"/>
                        <a:t> vurdering;</a:t>
                      </a:r>
                    </a:p>
                    <a:p>
                      <a:endParaRPr lang="nb-NO" sz="1200" baseline="0" dirty="0"/>
                    </a:p>
                    <a:p>
                      <a:r>
                        <a:rPr lang="nb-NO" sz="1200" dirty="0"/>
                        <a:t>Barnehagen skal jevnlig vurdere det pedagogiske arbeidet. Hovedformålet med vurderingsarbeidet er å sikre at alle barna får et tilbud i tråd med barnehageloven og rammeplanen.</a:t>
                      </a:r>
                    </a:p>
                    <a:p>
                      <a:endParaRPr lang="nb-NO" sz="1200" dirty="0"/>
                    </a:p>
                  </a:txBody>
                  <a:tcPr marL="80189" marR="80189" marT="40094" marB="40094"/>
                </a:tc>
                <a:tc>
                  <a:txBody>
                    <a:bodyPr/>
                    <a:lstStyle/>
                    <a:p>
                      <a:r>
                        <a:rPr lang="nb-NO" sz="1200" dirty="0"/>
                        <a:t>Bruke årsplanen som verktøy.</a:t>
                      </a:r>
                    </a:p>
                    <a:p>
                      <a:r>
                        <a:rPr lang="nb-NO" sz="1200" dirty="0"/>
                        <a:t> </a:t>
                      </a:r>
                    </a:p>
                    <a:p>
                      <a:r>
                        <a:rPr lang="nb-NO" sz="1200" dirty="0"/>
                        <a:t>Det pedagogiske opplegget evalueres av alle i personalet, på personalmøter hver måned.</a:t>
                      </a:r>
                    </a:p>
                    <a:p>
                      <a:endParaRPr lang="nb-NO" sz="1200" dirty="0"/>
                    </a:p>
                    <a:p>
                      <a:r>
                        <a:rPr lang="nb-NO" sz="1200" dirty="0"/>
                        <a:t>Pedagogisk dokumentasjon av temaer deles ut til foresatte etter hver tema-periode</a:t>
                      </a:r>
                    </a:p>
                    <a:p>
                      <a:endParaRPr lang="nb-NO" sz="1200" dirty="0"/>
                    </a:p>
                    <a:p>
                      <a:r>
                        <a:rPr lang="nb-NO" sz="1200" dirty="0"/>
                        <a:t>2 SU møter pr år med foreldrekontakter.</a:t>
                      </a:r>
                    </a:p>
                    <a:p>
                      <a:endParaRPr lang="nb-NO" sz="1200" dirty="0"/>
                    </a:p>
                    <a:p>
                      <a:r>
                        <a:rPr lang="nb-NO" sz="1200" dirty="0"/>
                        <a:t>Vurdering av hele året gjøres på pers. møte i juni</a:t>
                      </a:r>
                    </a:p>
                    <a:p>
                      <a:endParaRPr lang="nb-NO" sz="1200" dirty="0"/>
                    </a:p>
                    <a:p>
                      <a:r>
                        <a:rPr lang="nb-NO" sz="1200" dirty="0"/>
                        <a:t>Lager bildedokumentasjoner. </a:t>
                      </a:r>
                    </a:p>
                    <a:p>
                      <a:endParaRPr lang="nb-NO" sz="1200" dirty="0"/>
                    </a:p>
                    <a:p>
                      <a:r>
                        <a:rPr lang="nb-NO" sz="1200" dirty="0"/>
                        <a:t>Vi legger ut bilder i Kid Plan-appen hver dag, som barna kan snakke om hjemme.</a:t>
                      </a:r>
                    </a:p>
                    <a:p>
                      <a:r>
                        <a:rPr lang="nb-NO" sz="1200" baseline="0" dirty="0"/>
                        <a:t> </a:t>
                      </a:r>
                    </a:p>
                    <a:p>
                      <a:r>
                        <a:rPr lang="nb-NO" sz="1200" baseline="0" dirty="0"/>
                        <a:t>Ukeslutt hjem hver fredag</a:t>
                      </a:r>
                    </a:p>
                  </a:txBody>
                  <a:tcPr marL="80189" marR="80189" marT="40094" marB="4009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7570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F13B6C-4538-4F16-A749-947A402DB209}"/>
              </a:ext>
            </a:extLst>
          </p:cNvPr>
          <p:cNvSpPr>
            <a:spLocks noGrp="1"/>
          </p:cNvSpPr>
          <p:nvPr>
            <p:ph type="title"/>
          </p:nvPr>
        </p:nvSpPr>
        <p:spPr/>
        <p:txBody>
          <a:bodyPr/>
          <a:lstStyle/>
          <a:p>
            <a:r>
              <a:rPr lang="nb-NO" dirty="0"/>
              <a:t>Regional kompetanseheving</a:t>
            </a:r>
            <a:br>
              <a:rPr lang="nb-NO" dirty="0"/>
            </a:br>
            <a:r>
              <a:rPr lang="nb-NO" dirty="0"/>
              <a:t>(«</a:t>
            </a:r>
            <a:r>
              <a:rPr lang="nb-NO" dirty="0" err="1"/>
              <a:t>ReKomp</a:t>
            </a:r>
            <a:r>
              <a:rPr lang="nb-NO" dirty="0"/>
              <a:t>») Vestre Toten</a:t>
            </a:r>
          </a:p>
        </p:txBody>
      </p:sp>
      <p:sp>
        <p:nvSpPr>
          <p:cNvPr id="3" name="Plassholder for innhold 2">
            <a:extLst>
              <a:ext uri="{FF2B5EF4-FFF2-40B4-BE49-F238E27FC236}">
                <a16:creationId xmlns:a16="http://schemas.microsoft.com/office/drawing/2014/main" id="{2C8BD103-D31F-4440-8A85-D32409598423}"/>
              </a:ext>
            </a:extLst>
          </p:cNvPr>
          <p:cNvSpPr>
            <a:spLocks noGrp="1"/>
          </p:cNvSpPr>
          <p:nvPr>
            <p:ph idx="1"/>
          </p:nvPr>
        </p:nvSpPr>
        <p:spPr>
          <a:xfrm>
            <a:off x="2088330" y="2397090"/>
            <a:ext cx="7707816" cy="4705117"/>
          </a:xfrm>
        </p:spPr>
        <p:txBody>
          <a:bodyPr>
            <a:normAutofit fontScale="92500" lnSpcReduction="10000"/>
          </a:bodyPr>
          <a:lstStyle/>
          <a:p>
            <a:r>
              <a:rPr lang="nb-NO" sz="1600" dirty="0"/>
              <a:t>I 2017 kom en revidert strategi for kompetanse og rekruttering fra kunnskapsdepartementet. Den het «Kompetanse for fremtidas barnehage» og er gjeldende i perioden fra 2018-2022. Målet er økt kompetanse i barnehagene og flere utdannede barnehagelærere. Med ny rammeplan som trådde i kraft høsten 2017 er fokuset økt kvalitet i barnehagen.</a:t>
            </a:r>
          </a:p>
          <a:p>
            <a:r>
              <a:rPr lang="nb-NO" sz="1600" dirty="0"/>
              <a:t>Vår region i innlandet – SØVN OG GJØVIK- består av alle barnehagene i Søndre og Nordre Land, Østre og Vestre Toten samt Gjøvik. Sammen med høyskolen i Innlandet (fagansvarlig) er det satt opp mål for kompetanseheving i de ulike barnehagene. Tema i region Innlandet er </a:t>
            </a:r>
            <a:r>
              <a:rPr lang="nb-NO" sz="1600" i="1" dirty="0"/>
              <a:t>Barnehagen som lærende organisasjon til barns beste. </a:t>
            </a:r>
            <a:r>
              <a:rPr lang="nb-NO" sz="1600" dirty="0"/>
              <a:t>Målet er å sikre alle barn et barnehagetilbud av høy kvalitet. Strategien skal stimulere til barnehagebasert kompetanseutvikling, styrke barnehagen som lærende organisasjon og barnehagens pedagogiske praksis. Det har blitt laget en kompetanseplan for perioden 2018-2023 som omfatter alle ansatte i barnehagen. </a:t>
            </a:r>
          </a:p>
          <a:p>
            <a:r>
              <a:rPr lang="nb-NO" sz="1600" dirty="0"/>
              <a:t>Vi har siden 2020 jobbet med ulike temaer, blant annet:</a:t>
            </a:r>
            <a:r>
              <a:rPr lang="nb-NO" sz="1600" u="sng" dirty="0"/>
              <a:t> </a:t>
            </a:r>
            <a:r>
              <a:rPr lang="nb-NO" sz="1600" dirty="0"/>
              <a:t>Observasjon, kommunikasjon/veiledning, det psykososiale barnehagemiljøet, voksenrollen, barnets stemme, foreldresamarbeid, ansattes deltakelse i lek…</a:t>
            </a:r>
          </a:p>
          <a:p>
            <a:r>
              <a:rPr lang="nb-NO" sz="1600" dirty="0" err="1"/>
              <a:t>ReKomp</a:t>
            </a:r>
            <a:r>
              <a:rPr lang="nb-NO" sz="1600" dirty="0"/>
              <a:t>-arbeidet fortsetter høsten 2024 med fokus på lek og voksenrollen i lek. Alle ansatte i Lunde deltar i dette arbeidet. </a:t>
            </a:r>
            <a:endParaRPr lang="nb-NO" sz="1000" i="1" dirty="0"/>
          </a:p>
        </p:txBody>
      </p:sp>
    </p:spTree>
    <p:extLst>
      <p:ext uri="{BB962C8B-B14F-4D97-AF65-F5344CB8AC3E}">
        <p14:creationId xmlns:p14="http://schemas.microsoft.com/office/powerpoint/2010/main" val="1457819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 linje 3"/>
          <p:cNvSpPr/>
          <p:nvPr/>
        </p:nvSpPr>
        <p:spPr>
          <a:xfrm>
            <a:off x="3064315" y="1414005"/>
            <a:ext cx="4485845" cy="4485845"/>
          </a:xfrm>
          <a:custGeom>
            <a:avLst/>
            <a:gdLst/>
            <a:ahLst/>
            <a:cxnLst/>
            <a:rect l="0" t="0" r="0" b="0"/>
            <a:pathLst>
              <a:path>
                <a:moveTo>
                  <a:pt x="3394613" y="140828"/>
                </a:moveTo>
                <a:arcTo wR="2557631" hR="2557631" stAng="17346114" swAng="831503"/>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nb-NO"/>
          </a:p>
        </p:txBody>
      </p:sp>
      <p:sp>
        <p:nvSpPr>
          <p:cNvPr id="4" name="Rett linje 6"/>
          <p:cNvSpPr/>
          <p:nvPr/>
        </p:nvSpPr>
        <p:spPr>
          <a:xfrm>
            <a:off x="3176778" y="1631567"/>
            <a:ext cx="4485845" cy="4485845"/>
          </a:xfrm>
          <a:custGeom>
            <a:avLst/>
            <a:gdLst/>
            <a:ahLst/>
            <a:cxnLst/>
            <a:rect l="0" t="0" r="0" b="0"/>
            <a:pathLst>
              <a:path>
                <a:moveTo>
                  <a:pt x="4768049" y="1270957"/>
                </a:moveTo>
                <a:arcTo wR="2557631" hR="2557631" stAng="19787792" swAng="1156072"/>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nb-NO"/>
          </a:p>
        </p:txBody>
      </p:sp>
      <p:grpSp>
        <p:nvGrpSpPr>
          <p:cNvPr id="5" name="Gruppe 4"/>
          <p:cNvGrpSpPr/>
          <p:nvPr/>
        </p:nvGrpSpPr>
        <p:grpSpPr>
          <a:xfrm>
            <a:off x="7525148" y="3846570"/>
            <a:ext cx="1285217" cy="1094020"/>
            <a:chOff x="6387601" y="3233361"/>
            <a:chExt cx="1465548" cy="1247523"/>
          </a:xfrm>
        </p:grpSpPr>
        <p:sp>
          <p:nvSpPr>
            <p:cNvPr id="23" name="Avrundet rektangel 22"/>
            <p:cNvSpPr/>
            <p:nvPr/>
          </p:nvSpPr>
          <p:spPr>
            <a:xfrm>
              <a:off x="6387601" y="3233361"/>
              <a:ext cx="1465548" cy="1247523"/>
            </a:xfrm>
            <a:prstGeom prst="round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b-NO"/>
            </a:p>
          </p:txBody>
        </p:sp>
        <p:sp>
          <p:nvSpPr>
            <p:cNvPr id="24" name="Avrundet rektangel 8"/>
            <p:cNvSpPr/>
            <p:nvPr/>
          </p:nvSpPr>
          <p:spPr>
            <a:xfrm>
              <a:off x="6448499" y="3280690"/>
              <a:ext cx="1343750" cy="1125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6777" tIns="46777" rIns="46777" bIns="46777" numCol="1" spcCol="1270" anchor="ctr" anchorCtr="0">
              <a:noAutofit/>
            </a:bodyPr>
            <a:lstStyle/>
            <a:p>
              <a:pPr algn="ctr" defTabSz="545775">
                <a:lnSpc>
                  <a:spcPct val="90000"/>
                </a:lnSpc>
                <a:spcBef>
                  <a:spcPct val="0"/>
                </a:spcBef>
                <a:spcAft>
                  <a:spcPct val="35000"/>
                </a:spcAft>
              </a:pPr>
              <a:r>
                <a:rPr lang="nb-NO" sz="1228"/>
                <a:t>Helsestasjon</a:t>
              </a:r>
            </a:p>
          </p:txBody>
        </p:sp>
      </p:grpSp>
      <p:sp>
        <p:nvSpPr>
          <p:cNvPr id="6" name="Rett linje 9"/>
          <p:cNvSpPr/>
          <p:nvPr/>
        </p:nvSpPr>
        <p:spPr>
          <a:xfrm>
            <a:off x="3232253" y="1250742"/>
            <a:ext cx="4485845" cy="4485845"/>
          </a:xfrm>
          <a:custGeom>
            <a:avLst/>
            <a:gdLst/>
            <a:ahLst/>
            <a:cxnLst/>
            <a:rect l="0" t="0" r="0" b="0"/>
            <a:pathLst>
              <a:path>
                <a:moveTo>
                  <a:pt x="4809208" y="3770839"/>
                </a:moveTo>
                <a:arcTo wR="2557631" hR="2557631" stAng="1699017" swAng="1209286"/>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nb-NO"/>
          </a:p>
        </p:txBody>
      </p:sp>
      <p:grpSp>
        <p:nvGrpSpPr>
          <p:cNvPr id="7" name="Gruppe 6"/>
          <p:cNvGrpSpPr/>
          <p:nvPr/>
        </p:nvGrpSpPr>
        <p:grpSpPr>
          <a:xfrm>
            <a:off x="6067080" y="5517334"/>
            <a:ext cx="1350734" cy="1232638"/>
            <a:chOff x="4428128" y="4560020"/>
            <a:chExt cx="1540258" cy="1405592"/>
          </a:xfrm>
        </p:grpSpPr>
        <p:sp>
          <p:nvSpPr>
            <p:cNvPr id="21" name="Avrundet rektangel 20"/>
            <p:cNvSpPr/>
            <p:nvPr/>
          </p:nvSpPr>
          <p:spPr>
            <a:xfrm>
              <a:off x="4428128" y="4560020"/>
              <a:ext cx="1540258" cy="1405592"/>
            </a:xfrm>
            <a:prstGeom prst="round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b-NO"/>
            </a:p>
          </p:txBody>
        </p:sp>
        <p:sp>
          <p:nvSpPr>
            <p:cNvPr id="22" name="Avrundet rektangel 11"/>
            <p:cNvSpPr/>
            <p:nvPr/>
          </p:nvSpPr>
          <p:spPr>
            <a:xfrm>
              <a:off x="4496743" y="4628635"/>
              <a:ext cx="1403028" cy="12683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6777" tIns="46777" rIns="46777" bIns="46777" numCol="1" spcCol="1270" anchor="ctr" anchorCtr="0">
              <a:noAutofit/>
            </a:bodyPr>
            <a:lstStyle/>
            <a:p>
              <a:pPr algn="ctr" defTabSz="545775">
                <a:lnSpc>
                  <a:spcPct val="90000"/>
                </a:lnSpc>
                <a:spcBef>
                  <a:spcPct val="0"/>
                </a:spcBef>
                <a:spcAft>
                  <a:spcPct val="35000"/>
                </a:spcAft>
              </a:pPr>
              <a:r>
                <a:rPr lang="nb-NO" sz="1228"/>
                <a:t>PPT/TIT</a:t>
              </a:r>
            </a:p>
          </p:txBody>
        </p:sp>
      </p:grpSp>
      <p:sp>
        <p:nvSpPr>
          <p:cNvPr id="8" name="Rett linje 12"/>
          <p:cNvSpPr/>
          <p:nvPr/>
        </p:nvSpPr>
        <p:spPr>
          <a:xfrm>
            <a:off x="3064749" y="1414290"/>
            <a:ext cx="4485845" cy="4485845"/>
          </a:xfrm>
          <a:custGeom>
            <a:avLst/>
            <a:gdLst/>
            <a:ahLst/>
            <a:cxnLst/>
            <a:rect l="0" t="0" r="0" b="0"/>
            <a:pathLst>
              <a:path>
                <a:moveTo>
                  <a:pt x="2891070" y="5093433"/>
                </a:moveTo>
                <a:arcTo wR="2557631" hR="2557631" stAng="4950541" swAng="818764"/>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nb-NO"/>
          </a:p>
        </p:txBody>
      </p:sp>
      <p:grpSp>
        <p:nvGrpSpPr>
          <p:cNvPr id="9" name="Gruppe 8"/>
          <p:cNvGrpSpPr/>
          <p:nvPr/>
        </p:nvGrpSpPr>
        <p:grpSpPr>
          <a:xfrm>
            <a:off x="3775028" y="5501171"/>
            <a:ext cx="1454553" cy="1261841"/>
            <a:chOff x="2149505" y="4543370"/>
            <a:chExt cx="1658644" cy="1438892"/>
          </a:xfrm>
        </p:grpSpPr>
        <p:sp>
          <p:nvSpPr>
            <p:cNvPr id="19" name="Avrundet rektangel 18"/>
            <p:cNvSpPr/>
            <p:nvPr/>
          </p:nvSpPr>
          <p:spPr>
            <a:xfrm>
              <a:off x="2149505" y="4543370"/>
              <a:ext cx="1658644" cy="1438892"/>
            </a:xfrm>
            <a:prstGeom prst="round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b-NO"/>
            </a:p>
          </p:txBody>
        </p:sp>
        <p:sp>
          <p:nvSpPr>
            <p:cNvPr id="20" name="Avrundet rektangel 14"/>
            <p:cNvSpPr/>
            <p:nvPr/>
          </p:nvSpPr>
          <p:spPr>
            <a:xfrm>
              <a:off x="2219746" y="4613611"/>
              <a:ext cx="1518162" cy="12984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6777" tIns="46777" rIns="46777" bIns="46777" numCol="1" spcCol="1270" anchor="ctr" anchorCtr="0">
              <a:noAutofit/>
            </a:bodyPr>
            <a:lstStyle/>
            <a:p>
              <a:pPr algn="ctr" defTabSz="545775">
                <a:lnSpc>
                  <a:spcPct val="90000"/>
                </a:lnSpc>
                <a:spcBef>
                  <a:spcPct val="0"/>
                </a:spcBef>
                <a:spcAft>
                  <a:spcPct val="35000"/>
                </a:spcAft>
              </a:pPr>
              <a:r>
                <a:rPr lang="nb-NO" sz="1228"/>
                <a:t>Barnevern</a:t>
              </a:r>
            </a:p>
          </p:txBody>
        </p:sp>
      </p:grpSp>
      <p:sp>
        <p:nvSpPr>
          <p:cNvPr id="10" name="Rett linje 15"/>
          <p:cNvSpPr/>
          <p:nvPr/>
        </p:nvSpPr>
        <p:spPr>
          <a:xfrm>
            <a:off x="3064749" y="1414290"/>
            <a:ext cx="4485845" cy="4485845"/>
          </a:xfrm>
          <a:custGeom>
            <a:avLst/>
            <a:gdLst/>
            <a:ahLst/>
            <a:cxnLst/>
            <a:rect l="0" t="0" r="0" b="0"/>
            <a:pathLst>
              <a:path>
                <a:moveTo>
                  <a:pt x="614913" y="4221158"/>
                </a:moveTo>
                <a:arcTo wR="2557631" hR="2557631" stAng="8365615" swAng="746060"/>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nb-NO"/>
          </a:p>
        </p:txBody>
      </p:sp>
      <p:grpSp>
        <p:nvGrpSpPr>
          <p:cNvPr id="11" name="Gruppe 10"/>
          <p:cNvGrpSpPr/>
          <p:nvPr/>
        </p:nvGrpSpPr>
        <p:grpSpPr>
          <a:xfrm>
            <a:off x="2322715" y="4070294"/>
            <a:ext cx="1355691" cy="1108620"/>
            <a:chOff x="822081" y="2895510"/>
            <a:chExt cx="1545910" cy="1264173"/>
          </a:xfrm>
        </p:grpSpPr>
        <p:sp>
          <p:nvSpPr>
            <p:cNvPr id="17" name="Avrundet rektangel 16"/>
            <p:cNvSpPr/>
            <p:nvPr/>
          </p:nvSpPr>
          <p:spPr>
            <a:xfrm>
              <a:off x="822081" y="2895510"/>
              <a:ext cx="1545910" cy="1264173"/>
            </a:xfrm>
            <a:prstGeom prst="round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b-NO"/>
            </a:p>
          </p:txBody>
        </p:sp>
        <p:sp>
          <p:nvSpPr>
            <p:cNvPr id="18" name="Avrundet rektangel 17"/>
            <p:cNvSpPr/>
            <p:nvPr/>
          </p:nvSpPr>
          <p:spPr>
            <a:xfrm>
              <a:off x="883793" y="2957222"/>
              <a:ext cx="1422486" cy="11407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6777" tIns="46777" rIns="46777" bIns="46777" numCol="1" spcCol="1270" anchor="ctr" anchorCtr="0">
              <a:noAutofit/>
            </a:bodyPr>
            <a:lstStyle/>
            <a:p>
              <a:pPr algn="ctr" defTabSz="545775">
                <a:lnSpc>
                  <a:spcPct val="90000"/>
                </a:lnSpc>
                <a:spcBef>
                  <a:spcPct val="0"/>
                </a:spcBef>
                <a:spcAft>
                  <a:spcPct val="35000"/>
                </a:spcAft>
              </a:pPr>
              <a:r>
                <a:rPr lang="nb-NO" sz="1228"/>
                <a:t>Ambulanse-linja Raufoss Vgs.</a:t>
              </a:r>
            </a:p>
          </p:txBody>
        </p:sp>
      </p:grpSp>
      <p:sp>
        <p:nvSpPr>
          <p:cNvPr id="12" name="Rett linje 18"/>
          <p:cNvSpPr/>
          <p:nvPr/>
        </p:nvSpPr>
        <p:spPr>
          <a:xfrm>
            <a:off x="3063872" y="1442700"/>
            <a:ext cx="4485845" cy="4485845"/>
          </a:xfrm>
          <a:custGeom>
            <a:avLst/>
            <a:gdLst/>
            <a:ahLst/>
            <a:cxnLst/>
            <a:rect l="0" t="0" r="0" b="0"/>
            <a:pathLst>
              <a:path>
                <a:moveTo>
                  <a:pt x="2154" y="2452675"/>
                </a:moveTo>
                <a:arcTo wR="2557631" hR="2557631" stAng="10941111" swAng="1273007"/>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nb-NO"/>
          </a:p>
        </p:txBody>
      </p:sp>
      <p:grpSp>
        <p:nvGrpSpPr>
          <p:cNvPr id="13" name="Gruppe 12"/>
          <p:cNvGrpSpPr/>
          <p:nvPr/>
        </p:nvGrpSpPr>
        <p:grpSpPr>
          <a:xfrm>
            <a:off x="2596555" y="1816480"/>
            <a:ext cx="1669904" cy="1044604"/>
            <a:chOff x="1152127" y="768233"/>
            <a:chExt cx="1904211" cy="1191174"/>
          </a:xfrm>
        </p:grpSpPr>
        <p:sp>
          <p:nvSpPr>
            <p:cNvPr id="15" name="Avrundet rektangel 14"/>
            <p:cNvSpPr/>
            <p:nvPr/>
          </p:nvSpPr>
          <p:spPr>
            <a:xfrm>
              <a:off x="1152127" y="768233"/>
              <a:ext cx="1904211" cy="1191174"/>
            </a:xfrm>
            <a:prstGeom prst="round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b-NO"/>
            </a:p>
          </p:txBody>
        </p:sp>
        <p:sp>
          <p:nvSpPr>
            <p:cNvPr id="16" name="Avrundet rektangel 20"/>
            <p:cNvSpPr/>
            <p:nvPr/>
          </p:nvSpPr>
          <p:spPr>
            <a:xfrm>
              <a:off x="1210275" y="826381"/>
              <a:ext cx="1787915" cy="1074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6777" tIns="46777" rIns="46777" bIns="46777" numCol="1" spcCol="1270" anchor="ctr" anchorCtr="0">
              <a:noAutofit/>
            </a:bodyPr>
            <a:lstStyle/>
            <a:p>
              <a:pPr algn="ctr" defTabSz="545775">
                <a:lnSpc>
                  <a:spcPct val="90000"/>
                </a:lnSpc>
                <a:spcBef>
                  <a:spcPct val="0"/>
                </a:spcBef>
                <a:spcAft>
                  <a:spcPct val="35000"/>
                </a:spcAft>
              </a:pPr>
              <a:r>
                <a:rPr lang="nb-NO" sz="1228"/>
                <a:t>BUA - Raufoss Vgs.</a:t>
              </a:r>
            </a:p>
            <a:p>
              <a:pPr algn="ctr" defTabSz="545775">
                <a:lnSpc>
                  <a:spcPct val="90000"/>
                </a:lnSpc>
                <a:spcBef>
                  <a:spcPct val="0"/>
                </a:spcBef>
                <a:spcAft>
                  <a:spcPct val="35000"/>
                </a:spcAft>
              </a:pPr>
              <a:r>
                <a:rPr lang="nb-NO" sz="1228"/>
                <a:t>Praksisplasser  </a:t>
              </a:r>
            </a:p>
          </p:txBody>
        </p:sp>
      </p:grpSp>
      <p:sp>
        <p:nvSpPr>
          <p:cNvPr id="14" name="Rett linje 21"/>
          <p:cNvSpPr/>
          <p:nvPr/>
        </p:nvSpPr>
        <p:spPr>
          <a:xfrm>
            <a:off x="3109672" y="1399327"/>
            <a:ext cx="4485845" cy="4485845"/>
          </a:xfrm>
          <a:custGeom>
            <a:avLst/>
            <a:gdLst/>
            <a:ahLst/>
            <a:cxnLst/>
            <a:rect l="0" t="0" r="0" b="0"/>
            <a:pathLst>
              <a:path>
                <a:moveTo>
                  <a:pt x="1213910" y="381420"/>
                </a:moveTo>
                <a:arcTo wR="2557631" hR="2557631" stAng="14298383" swAng="761377"/>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nb-NO"/>
          </a:p>
        </p:txBody>
      </p:sp>
      <p:grpSp>
        <p:nvGrpSpPr>
          <p:cNvPr id="27" name="Gruppe 26"/>
          <p:cNvGrpSpPr/>
          <p:nvPr/>
        </p:nvGrpSpPr>
        <p:grpSpPr>
          <a:xfrm>
            <a:off x="4898508" y="958419"/>
            <a:ext cx="1409008" cy="1091740"/>
            <a:chOff x="3312368" y="-221622"/>
            <a:chExt cx="1606709" cy="1244924"/>
          </a:xfrm>
        </p:grpSpPr>
        <p:sp>
          <p:nvSpPr>
            <p:cNvPr id="28" name="Avrundet rektangel 27"/>
            <p:cNvSpPr/>
            <p:nvPr/>
          </p:nvSpPr>
          <p:spPr>
            <a:xfrm>
              <a:off x="3312368" y="-221622"/>
              <a:ext cx="1606709" cy="1244924"/>
            </a:xfrm>
            <a:prstGeom prst="round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b-NO"/>
            </a:p>
          </p:txBody>
        </p:sp>
        <p:sp>
          <p:nvSpPr>
            <p:cNvPr id="29" name="Avrundet rektangel 4"/>
            <p:cNvSpPr/>
            <p:nvPr/>
          </p:nvSpPr>
          <p:spPr>
            <a:xfrm>
              <a:off x="3373140" y="-160850"/>
              <a:ext cx="1485165" cy="11233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6777" tIns="46777" rIns="46777" bIns="46777" numCol="1" spcCol="1270" anchor="ctr" anchorCtr="0">
              <a:noAutofit/>
            </a:bodyPr>
            <a:lstStyle/>
            <a:p>
              <a:pPr algn="ctr" defTabSz="545775">
                <a:lnSpc>
                  <a:spcPct val="90000"/>
                </a:lnSpc>
                <a:spcBef>
                  <a:spcPct val="0"/>
                </a:spcBef>
                <a:spcAft>
                  <a:spcPct val="35000"/>
                </a:spcAft>
              </a:pPr>
              <a:r>
                <a:rPr lang="nb-NO" sz="1228" dirty="0"/>
                <a:t>Lunde </a:t>
              </a:r>
              <a:r>
                <a:rPr lang="nb-NO" sz="1228" dirty="0" err="1"/>
                <a:t>gårdsbhg</a:t>
              </a:r>
              <a:r>
                <a:rPr lang="nb-NO" sz="1228" dirty="0"/>
                <a:t>.</a:t>
              </a:r>
            </a:p>
          </p:txBody>
        </p:sp>
      </p:grpSp>
      <p:sp>
        <p:nvSpPr>
          <p:cNvPr id="30" name="Ellipse 29"/>
          <p:cNvSpPr/>
          <p:nvPr/>
        </p:nvSpPr>
        <p:spPr>
          <a:xfrm>
            <a:off x="4599487" y="2921442"/>
            <a:ext cx="1948409" cy="194386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ct val="107000"/>
              </a:lnSpc>
              <a:spcAft>
                <a:spcPts val="702"/>
              </a:spcAft>
              <a:defRPr/>
            </a:pPr>
            <a:r>
              <a:rPr lang="nb-NO" sz="263" b="1">
                <a:ea typeface="Times New Roman" panose="02020603050405020304" pitchFamily="18" charset="0"/>
                <a:cs typeface="Times New Roman" panose="02020603050405020304" pitchFamily="18" charset="0"/>
              </a:rPr>
              <a:t> </a:t>
            </a:r>
            <a:endParaRPr lang="nb-NO" sz="965">
              <a:ea typeface="Times New Roman" panose="02020603050405020304" pitchFamily="18" charset="0"/>
              <a:cs typeface="Times New Roman" panose="02020603050405020304" pitchFamily="18" charset="0"/>
            </a:endParaRPr>
          </a:p>
          <a:p>
            <a:pPr algn="ctr">
              <a:lnSpc>
                <a:spcPct val="107000"/>
              </a:lnSpc>
              <a:spcAft>
                <a:spcPts val="702"/>
              </a:spcAft>
              <a:defRPr/>
            </a:pPr>
            <a:r>
              <a:rPr lang="nb-NO" sz="1754" b="1">
                <a:ea typeface="Times New Roman" panose="02020603050405020304" pitchFamily="18" charset="0"/>
                <a:cs typeface="Times New Roman" panose="02020603050405020304" pitchFamily="18" charset="0"/>
              </a:rPr>
              <a:t>Samarbeid med andre instanser</a:t>
            </a:r>
            <a:endParaRPr lang="nb-NO" sz="1754">
              <a:ea typeface="Times New Roman" panose="02020603050405020304" pitchFamily="18" charset="0"/>
              <a:cs typeface="Times New Roman" panose="02020603050405020304" pitchFamily="18" charset="0"/>
            </a:endParaRPr>
          </a:p>
        </p:txBody>
      </p:sp>
      <p:pic>
        <p:nvPicPr>
          <p:cNvPr id="32" name="Bild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6705" y="5736586"/>
            <a:ext cx="1802080" cy="1802080"/>
          </a:xfrm>
          <a:prstGeom prst="rect">
            <a:avLst/>
          </a:prstGeom>
        </p:spPr>
      </p:pic>
      <p:grpSp>
        <p:nvGrpSpPr>
          <p:cNvPr id="3" name="Gruppe 2"/>
          <p:cNvGrpSpPr/>
          <p:nvPr/>
        </p:nvGrpSpPr>
        <p:grpSpPr>
          <a:xfrm>
            <a:off x="6614877" y="1729733"/>
            <a:ext cx="2347874" cy="1471238"/>
            <a:chOff x="5149570" y="815604"/>
            <a:chExt cx="1877217" cy="1096417"/>
          </a:xfrm>
        </p:grpSpPr>
        <p:sp>
          <p:nvSpPr>
            <p:cNvPr id="25" name="Avrundet rektangel 24"/>
            <p:cNvSpPr/>
            <p:nvPr/>
          </p:nvSpPr>
          <p:spPr>
            <a:xfrm>
              <a:off x="5149570" y="815604"/>
              <a:ext cx="1877217" cy="1096417"/>
            </a:xfrm>
            <a:prstGeom prst="round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b-NO"/>
            </a:p>
          </p:txBody>
        </p:sp>
        <p:sp>
          <p:nvSpPr>
            <p:cNvPr id="26" name="Avrundet rektangel 5"/>
            <p:cNvSpPr/>
            <p:nvPr/>
          </p:nvSpPr>
          <p:spPr>
            <a:xfrm>
              <a:off x="5203093" y="869127"/>
              <a:ext cx="1768590" cy="9847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6777" tIns="46777" rIns="46777" bIns="46777" numCol="1" spcCol="1270" anchor="ctr" anchorCtr="0">
              <a:noAutofit/>
            </a:bodyPr>
            <a:lstStyle/>
            <a:p>
              <a:pPr algn="ctr" defTabSz="545775">
                <a:lnSpc>
                  <a:spcPct val="90000"/>
                </a:lnSpc>
                <a:spcBef>
                  <a:spcPct val="0"/>
                </a:spcBef>
                <a:spcAft>
                  <a:spcPct val="35000"/>
                </a:spcAft>
              </a:pPr>
              <a:r>
                <a:rPr lang="nb-NO" sz="1228" dirty="0"/>
                <a:t>Nettverk med Østby og Nordby Gårdsbarnehage</a:t>
              </a:r>
            </a:p>
            <a:p>
              <a:pPr algn="ctr" defTabSz="545775">
                <a:lnSpc>
                  <a:spcPct val="90000"/>
                </a:lnSpc>
                <a:spcBef>
                  <a:spcPct val="0"/>
                </a:spcBef>
                <a:spcAft>
                  <a:spcPct val="35000"/>
                </a:spcAft>
              </a:pPr>
              <a:endParaRPr lang="nb-NO" sz="1228" dirty="0"/>
            </a:p>
            <a:p>
              <a:pPr algn="ctr" defTabSz="545775">
                <a:lnSpc>
                  <a:spcPct val="90000"/>
                </a:lnSpc>
                <a:spcBef>
                  <a:spcPct val="0"/>
                </a:spcBef>
                <a:spcAft>
                  <a:spcPct val="35000"/>
                </a:spcAft>
              </a:pPr>
              <a:r>
                <a:rPr lang="nb-NO" sz="1228" dirty="0"/>
                <a:t>NNG –Nettverk for natur- og gårdsbarnehager</a:t>
              </a:r>
            </a:p>
          </p:txBody>
        </p:sp>
      </p:grpSp>
    </p:spTree>
    <p:extLst>
      <p:ext uri="{BB962C8B-B14F-4D97-AF65-F5344CB8AC3E}">
        <p14:creationId xmlns:p14="http://schemas.microsoft.com/office/powerpoint/2010/main" val="38548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976313" y="1074407"/>
            <a:ext cx="9715500" cy="6399192"/>
          </a:xfrm>
        </p:spPr>
        <p:txBody>
          <a:bodyPr rtlCol="0">
            <a:normAutofit fontScale="55000" lnSpcReduction="20000"/>
          </a:bodyPr>
          <a:lstStyle/>
          <a:p>
            <a:pPr marL="0" indent="0">
              <a:lnSpc>
                <a:spcPct val="107000"/>
              </a:lnSpc>
              <a:spcBef>
                <a:spcPts val="1200"/>
              </a:spcBef>
              <a:buNone/>
            </a:pPr>
            <a:endParaRPr lang="nb-NO" sz="19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07000"/>
              </a:lnSpc>
              <a:spcBef>
                <a:spcPts val="1200"/>
              </a:spcBef>
              <a:buNone/>
            </a:pPr>
            <a:r>
              <a:rPr lang="nb-NO" sz="22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Barnehagene i Vestre Toten kommune. Til barnets beste - alltid!</a:t>
            </a:r>
          </a:p>
          <a:p>
            <a:pPr marL="0" indent="0">
              <a:lnSpc>
                <a:spcPct val="107000"/>
              </a:lnSpc>
              <a:spcAft>
                <a:spcPts val="800"/>
              </a:spcAft>
              <a:buNone/>
            </a:pPr>
            <a:r>
              <a:rPr lang="nb-NO" sz="2200" dirty="0">
                <a:effectLst/>
                <a:latin typeface="Calibri" panose="020F0502020204030204" pitchFamily="34" charset="0"/>
                <a:ea typeface="Calibri" panose="020F0502020204030204" pitchFamily="34" charset="0"/>
                <a:cs typeface="Calibri" panose="020F0502020204030204" pitchFamily="34" charset="0"/>
              </a:rPr>
              <a:t>Velkommen til et nytt barnehageår i Vestre Toten kommune. </a:t>
            </a:r>
            <a:endParaRPr lang="nb-NO"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2200" dirty="0">
                <a:effectLst/>
                <a:latin typeface="Calibri" panose="020F0502020204030204" pitchFamily="34" charset="0"/>
                <a:ea typeface="Calibri" panose="020F0502020204030204" pitchFamily="34" charset="0"/>
                <a:cs typeface="Times New Roman" panose="02020603050405020304" pitchFamily="18" charset="0"/>
              </a:rPr>
              <a:t>Nå ser vi frem til det nye barnehageåret der vi skal jobbe videre med å gi et godt tilbud til alle barn i våre barnehager. I Vestre Toten har vi for tiden 540 barn som har barnehageplass fordelt på totalt 11 barnehager. Vi har etablert en tradisjon for godt samarbeid mellom kommunale og private barnehager, og alle parter ønsker at barnehagene skal samarbeide for å tilby barnehager med høy kvalitet for alle barn i Vestre Toten.</a:t>
            </a:r>
          </a:p>
          <a:p>
            <a:pPr marL="0" indent="0">
              <a:lnSpc>
                <a:spcPct val="107000"/>
              </a:lnSpc>
              <a:spcAft>
                <a:spcPts val="800"/>
              </a:spcAft>
              <a:buNone/>
            </a:pPr>
            <a:r>
              <a:rPr lang="nb-NO" sz="2200" dirty="0">
                <a:effectLst/>
                <a:latin typeface="Calibri" panose="020F0502020204030204" pitchFamily="34" charset="0"/>
                <a:ea typeface="Calibri" panose="020F0502020204030204" pitchFamily="34" charset="0"/>
                <a:cs typeface="Times New Roman" panose="02020603050405020304" pitchFamily="18" charset="0"/>
              </a:rPr>
              <a:t>Barnehagene har en felles visjon og verdier som skal gjenspeiles i barnehagens praksis. Barnekonvensjonen står alltid i sentrum for våre barnehager, og vi fokuserer på </a:t>
            </a:r>
            <a:r>
              <a:rPr lang="nb-NO" sz="2200" b="1" dirty="0">
                <a:effectLst/>
                <a:latin typeface="Calibri" panose="020F0502020204030204" pitchFamily="34" charset="0"/>
                <a:ea typeface="Calibri" panose="020F0502020204030204" pitchFamily="34" charset="0"/>
                <a:cs typeface="Times New Roman" panose="02020603050405020304" pitchFamily="18" charset="0"/>
              </a:rPr>
              <a:t>verdiene trygghet, respekt, inkludering og mestring</a:t>
            </a:r>
            <a:r>
              <a:rPr lang="nb-NO" sz="2200" dirty="0">
                <a:effectLst/>
                <a:latin typeface="Calibri" panose="020F0502020204030204" pitchFamily="34" charset="0"/>
                <a:ea typeface="Calibri" panose="020F0502020204030204" pitchFamily="34" charset="0"/>
                <a:cs typeface="Times New Roman" panose="02020603050405020304" pitchFamily="18" charset="0"/>
              </a:rPr>
              <a:t>. Disse verdiene skal prege barnehagens kultur og daglige praksis. </a:t>
            </a:r>
          </a:p>
          <a:p>
            <a:pPr marL="0" indent="0">
              <a:lnSpc>
                <a:spcPct val="107000"/>
              </a:lnSpc>
              <a:spcAft>
                <a:spcPts val="800"/>
              </a:spcAft>
              <a:buNone/>
            </a:pPr>
            <a:r>
              <a:rPr lang="nb-NO" sz="2200" dirty="0">
                <a:effectLst/>
                <a:latin typeface="Calibri" panose="020F0502020204030204" pitchFamily="34" charset="0"/>
                <a:ea typeface="Calibri" panose="020F0502020204030204" pitchFamily="34" charset="0"/>
                <a:cs typeface="Times New Roman" panose="02020603050405020304" pitchFamily="18" charset="0"/>
              </a:rPr>
              <a:t>Barnehageloven og rammeplanen gir tydelige retningslinjer for norsk barnehagepolitikk, både når det gjelder kvalitet, innhold og ansattes kompetanse. Barnehagens innhold bygger på et helhetlig læringssyn, der omsorg, lek, læring og danning sees i sammenheng. </a:t>
            </a:r>
          </a:p>
          <a:p>
            <a:pPr marL="0" indent="0">
              <a:lnSpc>
                <a:spcPct val="107000"/>
              </a:lnSpc>
              <a:spcAft>
                <a:spcPts val="800"/>
              </a:spcAft>
              <a:buNone/>
            </a:pPr>
            <a:r>
              <a:rPr lang="nb-NO" sz="2200" dirty="0">
                <a:effectLst/>
                <a:latin typeface="Calibri" panose="020F0502020204030204" pitchFamily="34" charset="0"/>
                <a:ea typeface="Calibri" panose="020F0502020204030204" pitchFamily="34" charset="0"/>
                <a:cs typeface="Times New Roman" panose="02020603050405020304" pitchFamily="18" charset="0"/>
              </a:rPr>
              <a:t>Et godt barnehagetilbud skal ta utgangspunkt i hva som er barnets beste. Alle barn skal oppleve trivsel og glede gjennom lek og læring i et trygt og inkluderende miljø. I Vestre Toten har vi hatt spesielt fokus på lekens verdi for barns trivsel det siste året. Vi vil fortsette å jobbe for at alle barn skal ha det godt og trygt i barnehagen og få mulighet til å utfolde seg i lek. </a:t>
            </a:r>
          </a:p>
          <a:p>
            <a:pPr marL="0" indent="0">
              <a:lnSpc>
                <a:spcPct val="107000"/>
              </a:lnSpc>
              <a:spcAft>
                <a:spcPts val="800"/>
              </a:spcAft>
              <a:buNone/>
            </a:pPr>
            <a:r>
              <a:rPr lang="nb-NO" sz="2200" dirty="0">
                <a:effectLst/>
                <a:latin typeface="Calibri" panose="020F0502020204030204" pitchFamily="34" charset="0"/>
                <a:ea typeface="Calibri" panose="020F0502020204030204" pitchFamily="34" charset="0"/>
                <a:cs typeface="Times New Roman" panose="02020603050405020304" pitchFamily="18" charset="0"/>
              </a:rPr>
              <a:t>God </a:t>
            </a:r>
            <a:r>
              <a:rPr lang="nb-NO" sz="2200" dirty="0" err="1">
                <a:effectLst/>
                <a:latin typeface="Calibri" panose="020F0502020204030204" pitchFamily="34" charset="0"/>
                <a:ea typeface="Calibri" panose="020F0502020204030204" pitchFamily="34" charset="0"/>
                <a:cs typeface="Times New Roman" panose="02020603050405020304" pitchFamily="18" charset="0"/>
              </a:rPr>
              <a:t>relasjonskompetanse</a:t>
            </a:r>
            <a:r>
              <a:rPr lang="nb-NO" sz="2200" dirty="0">
                <a:effectLst/>
                <a:latin typeface="Calibri" panose="020F0502020204030204" pitchFamily="34" charset="0"/>
                <a:ea typeface="Calibri" panose="020F0502020204030204" pitchFamily="34" charset="0"/>
                <a:cs typeface="Times New Roman" panose="02020603050405020304" pitchFamily="18" charset="0"/>
              </a:rPr>
              <a:t> hos personalet er avgjørende for at barn skal trives og utvikle seg i barnehagen. Vi samarbeider med Høgskolen i Innlandet for å øke personalets kompetanse på blant annet lekens verdi og personalet ansvar i å sørge for et stimulerende lekemiljø. </a:t>
            </a:r>
          </a:p>
          <a:p>
            <a:pPr marL="0" indent="0">
              <a:lnSpc>
                <a:spcPct val="107000"/>
              </a:lnSpc>
              <a:spcAft>
                <a:spcPts val="800"/>
              </a:spcAft>
              <a:buNone/>
            </a:pPr>
            <a:r>
              <a:rPr lang="nb-NO" sz="2200" dirty="0">
                <a:effectLst/>
                <a:latin typeface="Calibri" panose="020F0502020204030204" pitchFamily="34" charset="0"/>
                <a:ea typeface="Calibri" panose="020F0502020204030204" pitchFamily="34" charset="0"/>
                <a:cs typeface="Times New Roman" panose="02020603050405020304" pitchFamily="18" charset="0"/>
              </a:rPr>
              <a:t>Barnehagene bidrar til en god barndom her og nå, og i samarbeid med hjemmet ivaretar vi barnas behov for omsorg, lek, læring og dannelse. God kommunikasjon og samarbeid på alle nivåer er avgjørende for at vi fortsatt kan utvikle og forbedre kvaliteten i våre barnehager – til barnas beste, alltid! </a:t>
            </a:r>
            <a:r>
              <a:rPr lang="nb-NO" sz="2200" dirty="0">
                <a:effectLst/>
                <a:latin typeface="Segoe UI Emoji" panose="020B0502040204020203" pitchFamily="34" charset="0"/>
                <a:ea typeface="Calibri" panose="020F0502020204030204" pitchFamily="34" charset="0"/>
                <a:cs typeface="Segoe UI Emoji" panose="020B0502040204020203" pitchFamily="34" charset="0"/>
              </a:rPr>
              <a:t>🌟</a:t>
            </a:r>
            <a:endParaRPr lang="nb-NO"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2200" dirty="0">
                <a:effectLst/>
                <a:latin typeface="Calibri" panose="020F0502020204030204" pitchFamily="34" charset="0"/>
                <a:ea typeface="Calibri" panose="020F0502020204030204" pitchFamily="34" charset="0"/>
                <a:cs typeface="Calibri" panose="020F0502020204030204" pitchFamily="34" charset="0"/>
              </a:rPr>
              <a:t>Lykke til med et nytt barnehageår </a:t>
            </a:r>
          </a:p>
          <a:p>
            <a:pPr marL="0" indent="0">
              <a:lnSpc>
                <a:spcPct val="107000"/>
              </a:lnSpc>
              <a:spcAft>
                <a:spcPts val="800"/>
              </a:spcAft>
              <a:buNone/>
            </a:pPr>
            <a:r>
              <a:rPr lang="nb-NO" sz="2200" dirty="0">
                <a:effectLst/>
                <a:latin typeface="Calibri" panose="020F0502020204030204" pitchFamily="34" charset="0"/>
                <a:ea typeface="Calibri" panose="020F0502020204030204" pitchFamily="34" charset="0"/>
                <a:cs typeface="Calibri" panose="020F0502020204030204" pitchFamily="34" charset="0"/>
              </a:rPr>
              <a:t>Med vennlig hilsen </a:t>
            </a:r>
          </a:p>
          <a:p>
            <a:pPr marL="0" indent="0">
              <a:lnSpc>
                <a:spcPct val="107000"/>
              </a:lnSpc>
              <a:spcAft>
                <a:spcPts val="800"/>
              </a:spcAft>
              <a:buNone/>
            </a:pPr>
            <a:r>
              <a:rPr lang="nb-NO" sz="2200" dirty="0">
                <a:effectLst/>
                <a:latin typeface="Calibri" panose="020F0502020204030204" pitchFamily="34" charset="0"/>
                <a:ea typeface="Calibri" panose="020F0502020204030204" pitchFamily="34" charset="0"/>
                <a:cs typeface="Calibri" panose="020F0502020204030204" pitchFamily="34" charset="0"/>
              </a:rPr>
              <a:t>Malin Iversen</a:t>
            </a:r>
            <a:endParaRPr lang="nb-NO"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2200" dirty="0">
                <a:effectLst/>
                <a:latin typeface="Calibri" panose="020F0502020204030204" pitchFamily="34" charset="0"/>
                <a:ea typeface="Calibri" panose="020F0502020204030204" pitchFamily="34" charset="0"/>
                <a:cs typeface="Calibri" panose="020F0502020204030204" pitchFamily="34" charset="0"/>
              </a:rPr>
              <a:t>Barnehagesjef </a:t>
            </a:r>
            <a:endParaRPr lang="nb-NO"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5"/>
          <p:cNvSpPr>
            <a:spLocks noChangeArrowheads="1"/>
          </p:cNvSpPr>
          <p:nvPr/>
        </p:nvSpPr>
        <p:spPr bwMode="auto">
          <a:xfrm>
            <a:off x="444736" y="474589"/>
            <a:ext cx="456629" cy="56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nb-NO" sz="158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777" r="777"/>
          <a:stretch>
            <a:fillRect/>
          </a:stretch>
        </p:blipFill>
        <p:spPr bwMode="auto">
          <a:xfrm>
            <a:off x="9127547" y="634159"/>
            <a:ext cx="725114" cy="8804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124539" y="527680"/>
            <a:ext cx="162009" cy="28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89" tIns="40094" rIns="80189" bIns="0" numCol="1" anchor="ctr" anchorCtr="0" compatLnSpc="1">
            <a:prstTxWarp prst="textNoShape">
              <a:avLst/>
            </a:prstTxWarp>
            <a:spAutoFit/>
          </a:bodyPr>
          <a:lstStyle/>
          <a:p>
            <a:endParaRPr lang="nb-NO" sz="1580"/>
          </a:p>
        </p:txBody>
      </p:sp>
      <p:sp>
        <p:nvSpPr>
          <p:cNvPr id="5" name="Rectangle 7"/>
          <p:cNvSpPr>
            <a:spLocks noChangeArrowheads="1"/>
          </p:cNvSpPr>
          <p:nvPr/>
        </p:nvSpPr>
        <p:spPr bwMode="auto">
          <a:xfrm>
            <a:off x="124539" y="1275909"/>
            <a:ext cx="162009" cy="32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89" tIns="40094" rIns="80189" bIns="40094" numCol="1" anchor="ctr" anchorCtr="0" compatLnSpc="1">
            <a:prstTxWarp prst="textNoShape">
              <a:avLst/>
            </a:prstTxWarp>
            <a:spAutoFit/>
          </a:bodyPr>
          <a:lstStyle/>
          <a:p>
            <a:endParaRPr lang="nb-NO" sz="1580"/>
          </a:p>
        </p:txBody>
      </p:sp>
      <p:sp>
        <p:nvSpPr>
          <p:cNvPr id="7" name="Rectangle 8"/>
          <p:cNvSpPr>
            <a:spLocks noChangeArrowheads="1"/>
          </p:cNvSpPr>
          <p:nvPr/>
        </p:nvSpPr>
        <p:spPr bwMode="auto">
          <a:xfrm>
            <a:off x="1818850" y="634159"/>
            <a:ext cx="3238492" cy="526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0189" tIns="40094" rIns="80189" bIns="0" numCol="1" anchor="ctr" anchorCtr="0" compatLnSpc="1">
            <a:prstTxWarp prst="textNoShape">
              <a:avLst/>
            </a:prstTxWarp>
            <a:spAutoFit/>
          </a:bodyPr>
          <a:lstStyle/>
          <a:p>
            <a:pPr defTabSz="801954" eaLnBrk="0" fontAlgn="base" hangingPunct="0">
              <a:spcBef>
                <a:spcPct val="0"/>
              </a:spcBef>
              <a:spcAft>
                <a:spcPct val="0"/>
              </a:spcAft>
            </a:pPr>
            <a:r>
              <a:rPr lang="nb-NO" altLang="nb-NO" sz="2105" b="1" dirty="0">
                <a:latin typeface="Arial" panose="020B0604020202020204" pitchFamily="34" charset="0"/>
                <a:cs typeface="Times New Roman" panose="02020603050405020304" pitchFamily="18" charset="0"/>
              </a:rPr>
              <a:t> Vestre Toten Kommune</a:t>
            </a:r>
          </a:p>
          <a:p>
            <a:pPr defTabSz="801954" eaLnBrk="0" fontAlgn="base" hangingPunct="0">
              <a:spcBef>
                <a:spcPct val="0"/>
              </a:spcBef>
              <a:spcAft>
                <a:spcPct val="0"/>
              </a:spcAft>
            </a:pPr>
            <a:r>
              <a:rPr lang="nb-NO" altLang="nb-NO" sz="1052" dirty="0">
                <a:latin typeface="Arial" panose="020B0604020202020204" pitchFamily="34" charset="0"/>
                <a:ea typeface="Times New Roman" panose="02020603050405020304" pitchFamily="18" charset="0"/>
                <a:cs typeface="Arial" panose="020B0604020202020204" pitchFamily="34" charset="0"/>
              </a:rPr>
              <a:t>  Barnehagetjenesten</a:t>
            </a:r>
            <a:endParaRPr lang="nb-NO" altLang="nb-NO" sz="1580" dirty="0">
              <a:latin typeface="Arial" panose="020B0604020202020204" pitchFamily="34" charset="0"/>
            </a:endParaRPr>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1062490D-E668-C8C5-0772-2596ED46B496}"/>
              </a:ext>
            </a:extLst>
          </p:cNvPr>
          <p:cNvSpPr txBox="1"/>
          <p:nvPr/>
        </p:nvSpPr>
        <p:spPr>
          <a:xfrm>
            <a:off x="1000462" y="1936376"/>
            <a:ext cx="9135998" cy="4770537"/>
          </a:xfrm>
          <a:prstGeom prst="rect">
            <a:avLst/>
          </a:prstGeom>
          <a:noFill/>
        </p:spPr>
        <p:txBody>
          <a:bodyPr wrap="square" rtlCol="0">
            <a:spAutoFit/>
          </a:bodyPr>
          <a:lstStyle/>
          <a:p>
            <a:pPr marL="285750" indent="-285750">
              <a:buFont typeface="Wingdings" panose="05000000000000000000" pitchFamily="2" charset="2"/>
              <a:buChar char="Ø"/>
            </a:pPr>
            <a:r>
              <a:rPr lang="nb-NO" sz="1600" dirty="0"/>
              <a:t>Lunde Gårdsbarnehage er medlem av Nettverk for natur- og gårdsbarnehager (NNG). Dette er et viktig samarbeid for oss for å fremme og holde liv i disse nisjebarnehagene. Nettverket er også en stor arena for inspirasjon, kunnskap og veksling av erfaringer. </a:t>
            </a:r>
          </a:p>
          <a:p>
            <a:endParaRPr lang="nb-NO" sz="1600" dirty="0"/>
          </a:p>
          <a:p>
            <a:pPr marL="285750" indent="-285750">
              <a:buFont typeface="Wingdings" panose="05000000000000000000" pitchFamily="2" charset="2"/>
              <a:buChar char="Ø"/>
            </a:pPr>
            <a:r>
              <a:rPr lang="nb-NO" sz="1600" i="1" dirty="0"/>
              <a:t>Fra NNG sin hjemmeside (naturoggardsbarnehager.no):</a:t>
            </a:r>
          </a:p>
          <a:p>
            <a:r>
              <a:rPr lang="nb-NO" sz="1600" dirty="0"/>
              <a:t>Medlemsbarnehagene i Nettverk for natur- og gårdsbarnehager i Norge (NNG) har en pedagogikk som baserer seg nettopp på natur, dyr og bærekraftig økologi. Pedagogikken tar utgangspunkt i sammenhengen mellom naturelementene, samspillet mennesker og dyr imellom og forståelsen av mekanismene som styrer dette. Norske tradisjoner, verdier og kulturarv ligger i bunnen i det vi tilbyr barn og foreldre. Vår pedagogikk gjennomføres i sunne omgivelser som skaper robuste barn. </a:t>
            </a:r>
          </a:p>
          <a:p>
            <a:endParaRPr lang="nb-NO" sz="1600" dirty="0"/>
          </a:p>
          <a:p>
            <a:r>
              <a:rPr lang="nb-NO" sz="1600" dirty="0"/>
              <a:t>Samfunnet har behov for barnehager som viderefører de verdiene og kvalitetene som ligger i våre medlemsbarnehagers pedagogiske tilbud. </a:t>
            </a:r>
          </a:p>
          <a:p>
            <a:pPr marL="285750" indent="-285750">
              <a:buFont typeface="Courier New" panose="02070309020205020404" pitchFamily="49" charset="0"/>
              <a:buChar char="o"/>
            </a:pPr>
            <a:endParaRPr lang="nb-NO" sz="1600" dirty="0"/>
          </a:p>
          <a:p>
            <a:r>
              <a:rPr lang="nb-NO" sz="1600" dirty="0"/>
              <a:t>NNG skal arbeide for å synliggjøre og fremme behovet for denne pedagogikken i forhold til politikere og samfunn. NNG skal også bidra til å forsterke og utvikle medlemsbarnehagenes gode pedagogikk gjennom nettverksbygging, konferanser og kurs for medlemmene. </a:t>
            </a:r>
          </a:p>
        </p:txBody>
      </p:sp>
      <p:pic>
        <p:nvPicPr>
          <p:cNvPr id="1026" name="Picture 2">
            <a:extLst>
              <a:ext uri="{FF2B5EF4-FFF2-40B4-BE49-F238E27FC236}">
                <a16:creationId xmlns:a16="http://schemas.microsoft.com/office/drawing/2014/main" id="{7CE3ACEA-E7EF-0BB0-7083-FAF424D59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84" y="458674"/>
            <a:ext cx="5312926" cy="1187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10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2444E871-9D6B-42F1-822E-D6C00180963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70247" y="-8550"/>
            <a:ext cx="5351318" cy="7568225"/>
          </a:xfrm>
        </p:spPr>
      </p:pic>
    </p:spTree>
    <p:extLst>
      <p:ext uri="{BB962C8B-B14F-4D97-AF65-F5344CB8AC3E}">
        <p14:creationId xmlns:p14="http://schemas.microsoft.com/office/powerpoint/2010/main" val="3160235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44516" y="125772"/>
            <a:ext cx="5239666" cy="4236829"/>
          </a:xfrm>
        </p:spPr>
        <p:txBody>
          <a:bodyPr>
            <a:normAutofit fontScale="90000"/>
          </a:bodyPr>
          <a:lstStyle/>
          <a:p>
            <a:pPr>
              <a:lnSpc>
                <a:spcPct val="150000"/>
              </a:lnSpc>
              <a:spcAft>
                <a:spcPts val="877"/>
              </a:spcAft>
            </a:pPr>
            <a:br>
              <a:rPr lang="nb-NO" sz="1140" dirty="0"/>
            </a:br>
            <a:r>
              <a:rPr lang="nb-NO" altLang="nb-NO" sz="1580" b="1" dirty="0">
                <a:cs typeface="Times New Roman" panose="02020603050405020304" pitchFamily="18" charset="0"/>
              </a:rPr>
              <a:t>Dagsrytmen i barnehagen</a:t>
            </a:r>
            <a:br>
              <a:rPr lang="nb-NO" altLang="nb-NO" sz="1228" dirty="0">
                <a:latin typeface="+mn-lt"/>
                <a:cs typeface="Times New Roman" panose="02020603050405020304" pitchFamily="18" charset="0"/>
              </a:rPr>
            </a:br>
            <a:r>
              <a:rPr lang="nb-NO" altLang="nb-NO" sz="1301" dirty="0">
                <a:latin typeface="+mn-lt"/>
                <a:cs typeface="Times New Roman" panose="02020603050405020304" pitchFamily="18" charset="0"/>
              </a:rPr>
              <a:t>Barnehagens kjernetid er mellom 09.30 og 14.00, dersom barna kommer senere eller blir hentet tidligere enn dette vil vi gjerne ha beskjed om dette. Dersom vi skal ut på noe spesielt så barna må møte tidligere eller vi er tilbake senere vil dere få beskjed om dette når det er aktuelt. </a:t>
            </a:r>
            <a:br>
              <a:rPr lang="nb-NO" altLang="nb-NO" sz="1301" dirty="0">
                <a:latin typeface="+mn-lt"/>
                <a:cs typeface="Times New Roman" panose="02020603050405020304" pitchFamily="18" charset="0"/>
              </a:rPr>
            </a:br>
            <a:br>
              <a:rPr lang="nb-NO" altLang="nb-NO" sz="1301" dirty="0">
                <a:latin typeface="+mn-lt"/>
                <a:cs typeface="Times New Roman" panose="02020603050405020304" pitchFamily="18" charset="0"/>
              </a:rPr>
            </a:br>
            <a:r>
              <a:rPr lang="nb-NO" altLang="nb-NO" sz="1301" u="sng" dirty="0">
                <a:solidFill>
                  <a:srgbClr val="FF0000"/>
                </a:solidFill>
                <a:latin typeface="+mn-lt"/>
                <a:cs typeface="Times New Roman" panose="02020603050405020304" pitchFamily="18" charset="0"/>
              </a:rPr>
              <a:t>Husk:</a:t>
            </a:r>
            <a:r>
              <a:rPr lang="nb-NO" altLang="nb-NO" sz="1301" dirty="0">
                <a:solidFill>
                  <a:srgbClr val="FF0000"/>
                </a:solidFill>
                <a:latin typeface="+mn-lt"/>
                <a:cs typeface="Times New Roman" panose="02020603050405020304" pitchFamily="18" charset="0"/>
              </a:rPr>
              <a:t> </a:t>
            </a:r>
            <a:r>
              <a:rPr lang="nb-NO" altLang="nb-NO" sz="1301" dirty="0">
                <a:latin typeface="+mn-lt"/>
                <a:cs typeface="Times New Roman" panose="02020603050405020304" pitchFamily="18" charset="0"/>
              </a:rPr>
              <a:t>Viktig at dere gir beskjed dersom barnet ikke kommer i barnehagen, uansett årsak, så slipper vi å vente forgjeves på noen som ikke kommer. </a:t>
            </a:r>
            <a:r>
              <a:rPr lang="nb-NO" altLang="nb-NO" sz="1301" b="1" dirty="0">
                <a:latin typeface="+mn-lt"/>
                <a:cs typeface="Times New Roman" panose="02020603050405020304" pitchFamily="18" charset="0"/>
              </a:rPr>
              <a:t>Gi beskjed på </a:t>
            </a:r>
            <a:r>
              <a:rPr lang="nb-NO" altLang="nb-NO" sz="1301" b="1" dirty="0" err="1">
                <a:latin typeface="+mn-lt"/>
                <a:cs typeface="Times New Roman" panose="02020603050405020304" pitchFamily="18" charset="0"/>
              </a:rPr>
              <a:t>sms</a:t>
            </a:r>
            <a:r>
              <a:rPr lang="nb-NO" altLang="nb-NO" sz="1301" b="1" dirty="0">
                <a:latin typeface="+mn-lt"/>
                <a:cs typeface="Times New Roman" panose="02020603050405020304" pitchFamily="18" charset="0"/>
              </a:rPr>
              <a:t> eller tlf. før kl.10. </a:t>
            </a:r>
            <a:br>
              <a:rPr lang="nb-NO" altLang="nb-NO" sz="1301" dirty="0">
                <a:latin typeface="+mn-lt"/>
                <a:cs typeface="Times New Roman" panose="02020603050405020304" pitchFamily="18" charset="0"/>
              </a:rPr>
            </a:br>
            <a:br>
              <a:rPr lang="nb-NO" altLang="nb-NO" sz="1301" dirty="0">
                <a:latin typeface="+mn-lt"/>
                <a:cs typeface="Times New Roman" panose="02020603050405020304" pitchFamily="18" charset="0"/>
              </a:rPr>
            </a:br>
            <a:r>
              <a:rPr lang="nb-NO" altLang="nb-NO" sz="1301" b="1" dirty="0">
                <a:latin typeface="+mn-lt"/>
                <a:cs typeface="Times New Roman" panose="02020603050405020304" pitchFamily="18" charset="0"/>
              </a:rPr>
              <a:t>Alle barna har med en frukt/grønnsak hver dag. </a:t>
            </a:r>
            <a:r>
              <a:rPr lang="nb-NO" altLang="nb-NO" sz="1301" dirty="0">
                <a:latin typeface="+mn-lt"/>
                <a:cs typeface="Times New Roman" panose="02020603050405020304" pitchFamily="18" charset="0"/>
              </a:rPr>
              <a:t>Dette deler vi opp og spiser sammen til måltidet kl. 14.00-14.30. Frukten/grønnsaken legges i kurven i garderoben.</a:t>
            </a:r>
            <a:br>
              <a:rPr lang="nb-NO" altLang="nb-NO" sz="1140" dirty="0">
                <a:latin typeface="Calibri" panose="020F0502020204030204" pitchFamily="34" charset="0"/>
                <a:cs typeface="Times New Roman" panose="02020603050405020304" pitchFamily="18" charset="0"/>
              </a:rPr>
            </a:br>
            <a:br>
              <a:rPr lang="nb-NO" sz="1140" dirty="0">
                <a:solidFill>
                  <a:schemeClr val="tx1"/>
                </a:solidFill>
              </a:rPr>
            </a:br>
            <a:br>
              <a:rPr lang="nb-NO" sz="1140" dirty="0">
                <a:solidFill>
                  <a:schemeClr val="tx1"/>
                </a:solidFill>
              </a:rPr>
            </a:br>
            <a:br>
              <a:rPr lang="nb-NO" sz="1140" dirty="0">
                <a:solidFill>
                  <a:schemeClr val="tx1"/>
                </a:solidFill>
              </a:rPr>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br>
              <a:rPr lang="nb-NO" sz="1140" dirty="0"/>
            </a:br>
            <a:r>
              <a:rPr lang="nb-NO" sz="1403" b="1" dirty="0"/>
              <a:t>Dagsrytmen i barnehagen</a:t>
            </a:r>
            <a:br>
              <a:rPr lang="nb-NO" sz="1140" dirty="0"/>
            </a:br>
            <a:br>
              <a:rPr lang="nb-NO" sz="1140" dirty="0"/>
            </a:br>
            <a:r>
              <a:rPr lang="nb-NO" sz="1140" dirty="0"/>
              <a:t>Barnehagens kjernetid er mellom 09.30 og 14.00, dersom barna kommer senere eller blir hentet tidligere enn dette vil vi gjerne ha beskjed om dette. Dersom vi skal ut på noe spesielt så barna må møte tidligere eller vi er tilbake senere vil dere få beskjed om dette når det er aktuelt. </a:t>
            </a:r>
            <a:br>
              <a:rPr lang="nb-NO" sz="1140" dirty="0"/>
            </a:br>
            <a:br>
              <a:rPr lang="nb-NO" sz="1140" dirty="0"/>
            </a:br>
            <a:r>
              <a:rPr lang="nb-NO" sz="1140" dirty="0"/>
              <a:t>Fjøsgruppa går i fjøset </a:t>
            </a:r>
            <a:r>
              <a:rPr lang="nb-NO" sz="1140" dirty="0" err="1"/>
              <a:t>kl</a:t>
            </a:r>
            <a:r>
              <a:rPr lang="nb-NO" sz="1140" dirty="0"/>
              <a:t> 09 hver tirsdag, onsdag og fredag så da er det viktig at de som er fjøsmestere den uka er på plass</a:t>
            </a:r>
            <a:br>
              <a:rPr lang="nb-NO" sz="1140" dirty="0"/>
            </a:br>
            <a:r>
              <a:rPr lang="nb-NO" sz="1140" dirty="0"/>
              <a:t> </a:t>
            </a:r>
            <a:br>
              <a:rPr lang="nb-NO" sz="1140" dirty="0"/>
            </a:br>
            <a:r>
              <a:rPr lang="nb-NO" sz="1140" dirty="0"/>
              <a:t>Husk: Viktig at dere gir beskjed dersom barnet ikke kommer i barnehagen, uansett årsak, så slipper vi å vente forgjeves på noen som ikke kommer.</a:t>
            </a:r>
            <a:br>
              <a:rPr lang="nb-NO" sz="1140" dirty="0"/>
            </a:br>
            <a:br>
              <a:rPr lang="nb-NO" sz="1140" dirty="0"/>
            </a:br>
            <a:r>
              <a:rPr lang="nb-NO" sz="1140" dirty="0"/>
              <a:t>Alle barna har med en frukt/grønnsak hver dag. Dette deler vi opp og spiser sammen til måltidet kl. 14.00-14.30. Frukten/grønnsaken legges i kurven i garderoben.</a:t>
            </a:r>
            <a:br>
              <a:rPr lang="nb-NO" dirty="0"/>
            </a:br>
            <a:endParaRPr lang="nb-NO" dirty="0"/>
          </a:p>
        </p:txBody>
      </p:sp>
      <p:graphicFrame>
        <p:nvGraphicFramePr>
          <p:cNvPr id="5" name="Plassholder for innhold 4"/>
          <p:cNvGraphicFramePr>
            <a:graphicFrameLocks noGrp="1"/>
          </p:cNvGraphicFramePr>
          <p:nvPr>
            <p:ph sz="half" idx="1"/>
            <p:extLst>
              <p:ext uri="{D42A27DB-BD31-4B8C-83A1-F6EECF244321}">
                <p14:modId xmlns:p14="http://schemas.microsoft.com/office/powerpoint/2010/main" val="3298136456"/>
              </p:ext>
            </p:extLst>
          </p:nvPr>
        </p:nvGraphicFramePr>
        <p:xfrm>
          <a:off x="166724" y="491487"/>
          <a:ext cx="5177790" cy="6734360"/>
        </p:xfrm>
        <a:graphic>
          <a:graphicData uri="http://schemas.openxmlformats.org/drawingml/2006/table">
            <a:tbl>
              <a:tblPr firstRow="1" bandRow="1">
                <a:tableStyleId>{F5AB1C69-6EDB-4FF4-983F-18BD219EF322}</a:tableStyleId>
              </a:tblPr>
              <a:tblGrid>
                <a:gridCol w="2588895">
                  <a:extLst>
                    <a:ext uri="{9D8B030D-6E8A-4147-A177-3AD203B41FA5}">
                      <a16:colId xmlns:a16="http://schemas.microsoft.com/office/drawing/2014/main" val="20000"/>
                    </a:ext>
                  </a:extLst>
                </a:gridCol>
                <a:gridCol w="2588895">
                  <a:extLst>
                    <a:ext uri="{9D8B030D-6E8A-4147-A177-3AD203B41FA5}">
                      <a16:colId xmlns:a16="http://schemas.microsoft.com/office/drawing/2014/main" val="20001"/>
                    </a:ext>
                  </a:extLst>
                </a:gridCol>
              </a:tblGrid>
              <a:tr h="502624">
                <a:tc gridSpan="2">
                  <a:txBody>
                    <a:bodyPr/>
                    <a:lstStyle/>
                    <a:p>
                      <a:pPr algn="ctr"/>
                      <a:r>
                        <a:rPr lang="nb-NO" sz="1400"/>
                        <a:t>PRAKTISK INFORMASJON</a:t>
                      </a:r>
                    </a:p>
                  </a:txBody>
                  <a:tcPr marL="80189" marR="80189" marT="40094" marB="40094"/>
                </a:tc>
                <a:tc hMerge="1">
                  <a:txBody>
                    <a:bodyPr/>
                    <a:lstStyle/>
                    <a:p>
                      <a:endParaRPr lang="nb-NO"/>
                    </a:p>
                  </a:txBody>
                  <a:tcPr/>
                </a:tc>
                <a:extLst>
                  <a:ext uri="{0D108BD9-81ED-4DB2-BD59-A6C34878D82A}">
                    <a16:rowId xmlns:a16="http://schemas.microsoft.com/office/drawing/2014/main" val="10000"/>
                  </a:ext>
                </a:extLst>
              </a:tr>
              <a:tr h="812173">
                <a:tc>
                  <a:txBody>
                    <a:bodyPr/>
                    <a:lstStyle/>
                    <a:p>
                      <a:r>
                        <a:rPr lang="nb-NO" sz="1200"/>
                        <a:t>Barnehagens </a:t>
                      </a:r>
                    </a:p>
                    <a:p>
                      <a:r>
                        <a:rPr lang="nb-NO" sz="1200"/>
                        <a:t>adresse</a:t>
                      </a:r>
                    </a:p>
                  </a:txBody>
                  <a:tcPr marL="80189" marR="80189" marT="40094" marB="40094"/>
                </a:tc>
                <a:tc>
                  <a:txBody>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nb-NO" sz="1200" b="0" i="0" u="none" strike="noStrike" kern="1200" cap="none" spc="0" normalizeH="0" baseline="0" noProof="0" dirty="0">
                          <a:ln>
                            <a:noFill/>
                          </a:ln>
                          <a:solidFill>
                            <a:schemeClr val="tx1"/>
                          </a:solidFill>
                          <a:effectLst/>
                          <a:uLnTx/>
                          <a:uFillTx/>
                          <a:latin typeface="+mj-lt"/>
                          <a:ea typeface="+mn-ea"/>
                          <a:cs typeface="+mn-cs"/>
                        </a:rPr>
                        <a:t>Lunde gårdsbarnehage </a:t>
                      </a:r>
                      <a:r>
                        <a:rPr kumimoji="0" lang="nb-NO" sz="1200" b="0" i="0" u="none" strike="noStrike" kern="1200" cap="none" spc="0" normalizeH="0" baseline="0" noProof="0" dirty="0" err="1">
                          <a:ln>
                            <a:noFill/>
                          </a:ln>
                          <a:solidFill>
                            <a:schemeClr val="tx1"/>
                          </a:solidFill>
                          <a:effectLst/>
                          <a:uLnTx/>
                          <a:uFillTx/>
                          <a:latin typeface="+mj-lt"/>
                          <a:ea typeface="+mn-ea"/>
                          <a:cs typeface="+mn-cs"/>
                        </a:rPr>
                        <a:t>Rosetveien</a:t>
                      </a:r>
                      <a:r>
                        <a:rPr kumimoji="0" lang="nb-NO" sz="1200" b="0" i="0" u="none" strike="noStrike" kern="1200" cap="none" spc="0" normalizeH="0" baseline="0" noProof="0" dirty="0">
                          <a:ln>
                            <a:noFill/>
                          </a:ln>
                          <a:solidFill>
                            <a:schemeClr val="tx1"/>
                          </a:solidFill>
                          <a:effectLst/>
                          <a:uLnTx/>
                          <a:uFillTx/>
                          <a:latin typeface="+mj-lt"/>
                          <a:ea typeface="+mn-ea"/>
                          <a:cs typeface="+mn-cs"/>
                        </a:rPr>
                        <a:t> 72                  </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nb-NO" sz="1200" b="0" i="0" u="none" strike="noStrike" kern="1200" cap="none" spc="0" normalizeH="0" baseline="0" noProof="0" dirty="0">
                          <a:ln>
                            <a:noFill/>
                          </a:ln>
                          <a:solidFill>
                            <a:schemeClr val="tx1"/>
                          </a:solidFill>
                          <a:effectLst/>
                          <a:uLnTx/>
                          <a:uFillTx/>
                          <a:latin typeface="+mj-lt"/>
                          <a:ea typeface="+mn-ea"/>
                          <a:cs typeface="+mn-cs"/>
                        </a:rPr>
                        <a:t>2833 Raufoss</a:t>
                      </a:r>
                    </a:p>
                  </a:txBody>
                  <a:tcPr marL="80189" marR="80189" marT="40094" marB="40094"/>
                </a:tc>
                <a:extLst>
                  <a:ext uri="{0D108BD9-81ED-4DB2-BD59-A6C34878D82A}">
                    <a16:rowId xmlns:a16="http://schemas.microsoft.com/office/drawing/2014/main" val="10001"/>
                  </a:ext>
                </a:extLst>
              </a:tr>
              <a:tr h="858655">
                <a:tc>
                  <a:txBody>
                    <a:bodyPr/>
                    <a:lstStyle/>
                    <a:p>
                      <a:r>
                        <a:rPr lang="nb-NO" sz="1200"/>
                        <a:t>Telefon</a:t>
                      </a:r>
                    </a:p>
                    <a:p>
                      <a:endParaRPr lang="nb-NO" sz="1200"/>
                    </a:p>
                    <a:p>
                      <a:r>
                        <a:rPr lang="nb-NO" sz="1200"/>
                        <a:t>Mobil </a:t>
                      </a:r>
                    </a:p>
                  </a:txBody>
                  <a:tcPr marL="80189" marR="80189" marT="40094" marB="40094"/>
                </a:tc>
                <a:tc>
                  <a:txBody>
                    <a:bodyPr/>
                    <a:lstStyle/>
                    <a:p>
                      <a:r>
                        <a:rPr lang="nb-NO" sz="1200" dirty="0"/>
                        <a:t>61 19 51 49</a:t>
                      </a:r>
                    </a:p>
                    <a:p>
                      <a:endParaRPr lang="nb-NO" sz="1200" dirty="0"/>
                    </a:p>
                    <a:p>
                      <a:r>
                        <a:rPr lang="nb-NO" sz="1200" dirty="0"/>
                        <a:t>99 55 69 64</a:t>
                      </a:r>
                    </a:p>
                    <a:p>
                      <a:endParaRPr lang="nb-NO" sz="1200" dirty="0"/>
                    </a:p>
                  </a:txBody>
                  <a:tcPr marL="80189" marR="80189" marT="40094" marB="40094"/>
                </a:tc>
                <a:extLst>
                  <a:ext uri="{0D108BD9-81ED-4DB2-BD59-A6C34878D82A}">
                    <a16:rowId xmlns:a16="http://schemas.microsoft.com/office/drawing/2014/main" val="10002"/>
                  </a:ext>
                </a:extLst>
              </a:tr>
              <a:tr h="666920">
                <a:tc>
                  <a:txBody>
                    <a:bodyPr/>
                    <a:lstStyle/>
                    <a:p>
                      <a:r>
                        <a:rPr lang="nb-NO" sz="1200"/>
                        <a:t>E-mail</a:t>
                      </a:r>
                    </a:p>
                    <a:p>
                      <a:endParaRPr lang="nb-NO" sz="1200"/>
                    </a:p>
                    <a:p>
                      <a:r>
                        <a:rPr lang="nb-NO" sz="1200"/>
                        <a:t>Hjemmeside </a:t>
                      </a:r>
                    </a:p>
                  </a:txBody>
                  <a:tcPr marL="80189" marR="80189" marT="40094" marB="40094"/>
                </a:tc>
                <a:tc>
                  <a:txBody>
                    <a:bodyPr/>
                    <a:lstStyle/>
                    <a:p>
                      <a:r>
                        <a:rPr lang="nb-NO" sz="1200" dirty="0"/>
                        <a:t>post@lundegardsbarnehage.no</a:t>
                      </a:r>
                    </a:p>
                    <a:p>
                      <a:endParaRPr lang="nb-NO" sz="1200" dirty="0"/>
                    </a:p>
                    <a:p>
                      <a:r>
                        <a:rPr lang="nb-NO" sz="1200" dirty="0"/>
                        <a:t>www.lundegards.barnehage.no</a:t>
                      </a:r>
                    </a:p>
                  </a:txBody>
                  <a:tcPr marL="80189" marR="80189" marT="40094" marB="40094"/>
                </a:tc>
                <a:extLst>
                  <a:ext uri="{0D108BD9-81ED-4DB2-BD59-A6C34878D82A}">
                    <a16:rowId xmlns:a16="http://schemas.microsoft.com/office/drawing/2014/main" val="10003"/>
                  </a:ext>
                </a:extLst>
              </a:tr>
              <a:tr h="1043496">
                <a:tc>
                  <a:txBody>
                    <a:bodyPr/>
                    <a:lstStyle/>
                    <a:p>
                      <a:r>
                        <a:rPr lang="nb-NO" sz="1200"/>
                        <a:t>Foreldrebetaling</a:t>
                      </a:r>
                    </a:p>
                  </a:txBody>
                  <a:tcPr marL="80189" marR="80189" marT="40094" marB="40094"/>
                </a:tc>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lang="nb-NO" sz="1200" dirty="0">
                          <a:solidFill>
                            <a:schemeClr val="tx1"/>
                          </a:solidFill>
                        </a:rPr>
                        <a:t>60%plass: 2040 kr</a:t>
                      </a:r>
                    </a:p>
                    <a:p>
                      <a:pPr marL="0" marR="0" lvl="0" indent="0" algn="l" defTabSz="503972" rtl="0" eaLnBrk="1" fontAlgn="auto" latinLnBrk="0" hangingPunct="1">
                        <a:lnSpc>
                          <a:spcPct val="100000"/>
                        </a:lnSpc>
                        <a:spcBef>
                          <a:spcPts val="0"/>
                        </a:spcBef>
                        <a:spcAft>
                          <a:spcPts val="0"/>
                        </a:spcAft>
                        <a:buClrTx/>
                        <a:buSzTx/>
                        <a:buFontTx/>
                        <a:buNone/>
                        <a:tabLst/>
                        <a:defRPr/>
                      </a:pPr>
                      <a:r>
                        <a:rPr lang="nb-NO" sz="1200" dirty="0">
                          <a:solidFill>
                            <a:schemeClr val="tx1"/>
                          </a:solidFill>
                        </a:rPr>
                        <a:t>70%plass: 2280 kr</a:t>
                      </a:r>
                    </a:p>
                    <a:p>
                      <a:pPr marL="0" marR="0" lvl="0" indent="0" algn="l" defTabSz="503972" rtl="0" eaLnBrk="1" fontAlgn="auto" latinLnBrk="0" hangingPunct="1">
                        <a:lnSpc>
                          <a:spcPct val="100000"/>
                        </a:lnSpc>
                        <a:spcBef>
                          <a:spcPts val="0"/>
                        </a:spcBef>
                        <a:spcAft>
                          <a:spcPts val="0"/>
                        </a:spcAft>
                        <a:buClrTx/>
                        <a:buSzTx/>
                        <a:buFontTx/>
                        <a:buNone/>
                        <a:tabLst/>
                        <a:defRPr/>
                      </a:pPr>
                      <a:r>
                        <a:rPr lang="nb-NO" sz="1200" dirty="0">
                          <a:solidFill>
                            <a:schemeClr val="tx1"/>
                          </a:solidFill>
                        </a:rPr>
                        <a:t>80%plass: 2520 kr</a:t>
                      </a:r>
                    </a:p>
                    <a:p>
                      <a:pPr marL="0" marR="0" lvl="0" indent="0" algn="l" defTabSz="503972" rtl="0" eaLnBrk="1" fontAlgn="auto" latinLnBrk="0" hangingPunct="1">
                        <a:lnSpc>
                          <a:spcPct val="100000"/>
                        </a:lnSpc>
                        <a:spcBef>
                          <a:spcPts val="0"/>
                        </a:spcBef>
                        <a:spcAft>
                          <a:spcPts val="0"/>
                        </a:spcAft>
                        <a:buClrTx/>
                        <a:buSzTx/>
                        <a:buFontTx/>
                        <a:buNone/>
                        <a:tabLst/>
                        <a:defRPr/>
                      </a:pPr>
                      <a:r>
                        <a:rPr lang="nb-NO" sz="1200" dirty="0">
                          <a:solidFill>
                            <a:schemeClr val="tx1"/>
                          </a:solidFill>
                        </a:rPr>
                        <a:t>90% plass: 2760 kr</a:t>
                      </a:r>
                    </a:p>
                    <a:p>
                      <a:pPr marL="0" marR="0" lvl="0" indent="0" algn="l" defTabSz="503972" rtl="0" eaLnBrk="1" fontAlgn="auto" latinLnBrk="0" hangingPunct="1">
                        <a:lnSpc>
                          <a:spcPct val="100000"/>
                        </a:lnSpc>
                        <a:spcBef>
                          <a:spcPts val="0"/>
                        </a:spcBef>
                        <a:spcAft>
                          <a:spcPts val="0"/>
                        </a:spcAft>
                        <a:buClrTx/>
                        <a:buSzTx/>
                        <a:buFontTx/>
                        <a:buNone/>
                        <a:tabLst/>
                        <a:defRPr/>
                      </a:pPr>
                      <a:endParaRPr lang="nb-NO" sz="1200" dirty="0">
                        <a:solidFill>
                          <a:schemeClr val="tx1"/>
                        </a:solidFill>
                      </a:endParaRPr>
                    </a:p>
                    <a:p>
                      <a:pPr marL="0" marR="0" lvl="0" indent="0" algn="l" defTabSz="503972" rtl="0" eaLnBrk="1" fontAlgn="auto" latinLnBrk="0" hangingPunct="1">
                        <a:lnSpc>
                          <a:spcPct val="100000"/>
                        </a:lnSpc>
                        <a:spcBef>
                          <a:spcPts val="0"/>
                        </a:spcBef>
                        <a:spcAft>
                          <a:spcPts val="0"/>
                        </a:spcAft>
                        <a:buClrTx/>
                        <a:buSzTx/>
                        <a:buFontTx/>
                        <a:buNone/>
                        <a:tabLst/>
                        <a:defRPr/>
                      </a:pPr>
                      <a:r>
                        <a:rPr lang="nb-NO" sz="1200" dirty="0">
                          <a:solidFill>
                            <a:schemeClr val="tx1"/>
                          </a:solidFill>
                        </a:rPr>
                        <a:t>100 % plass: 3000 kr</a:t>
                      </a:r>
                    </a:p>
                    <a:p>
                      <a:pPr marL="0" marR="0" lvl="0" indent="0" algn="l" defTabSz="503972" rtl="0" eaLnBrk="1" fontAlgn="auto" latinLnBrk="0" hangingPunct="1">
                        <a:lnSpc>
                          <a:spcPct val="100000"/>
                        </a:lnSpc>
                        <a:spcBef>
                          <a:spcPts val="0"/>
                        </a:spcBef>
                        <a:spcAft>
                          <a:spcPts val="0"/>
                        </a:spcAft>
                        <a:buClrTx/>
                        <a:buSzTx/>
                        <a:buFontTx/>
                        <a:buNone/>
                        <a:tabLst/>
                        <a:defRPr/>
                      </a:pPr>
                      <a:endParaRPr lang="nb-NO" sz="1200" dirty="0">
                        <a:solidFill>
                          <a:schemeClr val="tx1"/>
                        </a:solidFill>
                        <a:highlight>
                          <a:srgbClr val="FFFF00"/>
                        </a:highlight>
                      </a:endParaRPr>
                    </a:p>
                  </a:txBody>
                  <a:tcPr marL="80189" marR="80189" marT="40094" marB="40094"/>
                </a:tc>
                <a:extLst>
                  <a:ext uri="{0D108BD9-81ED-4DB2-BD59-A6C34878D82A}">
                    <a16:rowId xmlns:a16="http://schemas.microsoft.com/office/drawing/2014/main" val="10004"/>
                  </a:ext>
                </a:extLst>
              </a:tr>
              <a:tr h="575828">
                <a:tc>
                  <a:txBody>
                    <a:bodyPr/>
                    <a:lstStyle/>
                    <a:p>
                      <a:r>
                        <a:rPr lang="nb-NO" sz="1200"/>
                        <a:t>Søskenmoderasjon</a:t>
                      </a:r>
                      <a:r>
                        <a:rPr lang="nb-NO" sz="1200" baseline="0"/>
                        <a:t> </a:t>
                      </a:r>
                      <a:endParaRPr lang="nb-NO" sz="1200"/>
                    </a:p>
                  </a:txBody>
                  <a:tcPr marL="80189" marR="80189" marT="40094" marB="40094"/>
                </a:tc>
                <a:tc>
                  <a:txBody>
                    <a:bodyPr/>
                    <a:lstStyle/>
                    <a:p>
                      <a:r>
                        <a:rPr lang="nb-NO" sz="1200" dirty="0"/>
                        <a:t>30 % reduksjon</a:t>
                      </a:r>
                      <a:r>
                        <a:rPr lang="nb-NO" sz="1200" baseline="0" dirty="0"/>
                        <a:t> for barn </a:t>
                      </a:r>
                      <a:r>
                        <a:rPr lang="nb-NO" sz="1200" baseline="0" dirty="0" err="1"/>
                        <a:t>nr</a:t>
                      </a:r>
                      <a:r>
                        <a:rPr lang="nb-NO" sz="1200" baseline="0" dirty="0"/>
                        <a:t> 2</a:t>
                      </a:r>
                    </a:p>
                    <a:p>
                      <a:r>
                        <a:rPr lang="nb-NO" sz="1200" baseline="0" dirty="0"/>
                        <a:t>50 % reduksjon for barn </a:t>
                      </a:r>
                      <a:r>
                        <a:rPr lang="nb-NO" sz="1200" baseline="0" dirty="0" err="1"/>
                        <a:t>nr</a:t>
                      </a:r>
                      <a:r>
                        <a:rPr lang="nb-NO" sz="1200" baseline="0" dirty="0"/>
                        <a:t> 3</a:t>
                      </a:r>
                      <a:endParaRPr lang="nb-NO" sz="1200" dirty="0"/>
                    </a:p>
                  </a:txBody>
                  <a:tcPr marL="80189" marR="80189" marT="40094" marB="40094"/>
                </a:tc>
                <a:extLst>
                  <a:ext uri="{0D108BD9-81ED-4DB2-BD59-A6C34878D82A}">
                    <a16:rowId xmlns:a16="http://schemas.microsoft.com/office/drawing/2014/main" val="10005"/>
                  </a:ext>
                </a:extLst>
              </a:tr>
              <a:tr h="1957812">
                <a:tc>
                  <a:txBody>
                    <a:bodyPr/>
                    <a:lstStyle/>
                    <a:p>
                      <a:r>
                        <a:rPr lang="nb-NO" sz="1200"/>
                        <a:t>Ekstra betaling</a:t>
                      </a:r>
                    </a:p>
                  </a:txBody>
                  <a:tcPr marL="80189" marR="80189" marT="40094" marB="40094"/>
                </a:tc>
                <a:tc>
                  <a:txBody>
                    <a:bodyPr/>
                    <a:lstStyle/>
                    <a:p>
                      <a:pPr marL="171450" indent="-171450">
                        <a:buFont typeface="Arial" panose="020B0604020202020204" pitchFamily="34" charset="0"/>
                        <a:buChar char="•"/>
                      </a:pPr>
                      <a:r>
                        <a:rPr lang="nb-NO" sz="1200" baseline="0" dirty="0"/>
                        <a:t>100 kr for fadderbarnet </a:t>
                      </a:r>
                      <a:r>
                        <a:rPr lang="nb-NO" sz="1200" baseline="0" dirty="0" err="1"/>
                        <a:t>Sohel</a:t>
                      </a:r>
                      <a:r>
                        <a:rPr lang="nb-NO" sz="1200" baseline="0" dirty="0"/>
                        <a:t> fra Bangladesh (betales kontant i bhg</a:t>
                      </a:r>
                    </a:p>
                    <a:p>
                      <a:pPr marL="171450" indent="-171450">
                        <a:buFont typeface="Arial" panose="020B0604020202020204" pitchFamily="34" charset="0"/>
                        <a:buChar char="•"/>
                      </a:pPr>
                      <a:r>
                        <a:rPr lang="nb-NO" sz="1200" dirty="0"/>
                        <a:t>200 kr for varmmat</a:t>
                      </a:r>
                      <a:r>
                        <a:rPr lang="nb-NO" sz="1200" baseline="0" dirty="0"/>
                        <a:t> pr </a:t>
                      </a:r>
                      <a:r>
                        <a:rPr lang="nb-NO" sz="1200" baseline="0" dirty="0" err="1"/>
                        <a:t>mnd</a:t>
                      </a:r>
                      <a:r>
                        <a:rPr lang="nb-NO" sz="1200" baseline="0" dirty="0"/>
                        <a:t> (legges til på faktura)</a:t>
                      </a:r>
                      <a:endParaRPr lang="nb-NO" sz="1200" dirty="0"/>
                    </a:p>
                  </a:txBody>
                  <a:tcPr marL="80189" marR="80189" marT="40094" marB="40094"/>
                </a:tc>
                <a:extLst>
                  <a:ext uri="{0D108BD9-81ED-4DB2-BD59-A6C34878D82A}">
                    <a16:rowId xmlns:a16="http://schemas.microsoft.com/office/drawing/2014/main" val="10006"/>
                  </a:ext>
                </a:extLst>
              </a:tr>
            </a:tbl>
          </a:graphicData>
        </a:graphic>
      </p:graphicFrame>
      <p:graphicFrame>
        <p:nvGraphicFramePr>
          <p:cNvPr id="6" name="Plassholder for innhold 5"/>
          <p:cNvGraphicFramePr>
            <a:graphicFrameLocks noGrp="1"/>
          </p:cNvGraphicFramePr>
          <p:nvPr>
            <p:ph sz="half" idx="2"/>
            <p:extLst>
              <p:ext uri="{D42A27DB-BD31-4B8C-83A1-F6EECF244321}">
                <p14:modId xmlns:p14="http://schemas.microsoft.com/office/powerpoint/2010/main" val="4087105420"/>
              </p:ext>
            </p:extLst>
          </p:nvPr>
        </p:nvGraphicFramePr>
        <p:xfrm>
          <a:off x="5793267" y="4657559"/>
          <a:ext cx="4342158" cy="2180471"/>
        </p:xfrm>
        <a:graphic>
          <a:graphicData uri="http://schemas.openxmlformats.org/drawingml/2006/table">
            <a:tbl>
              <a:tblPr firstRow="1" bandRow="1">
                <a:tableStyleId>{F5AB1C69-6EDB-4FF4-983F-18BD219EF322}</a:tableStyleId>
              </a:tblPr>
              <a:tblGrid>
                <a:gridCol w="2171079">
                  <a:extLst>
                    <a:ext uri="{9D8B030D-6E8A-4147-A177-3AD203B41FA5}">
                      <a16:colId xmlns:a16="http://schemas.microsoft.com/office/drawing/2014/main" val="20000"/>
                    </a:ext>
                  </a:extLst>
                </a:gridCol>
                <a:gridCol w="2171079">
                  <a:extLst>
                    <a:ext uri="{9D8B030D-6E8A-4147-A177-3AD203B41FA5}">
                      <a16:colId xmlns:a16="http://schemas.microsoft.com/office/drawing/2014/main" val="20001"/>
                    </a:ext>
                  </a:extLst>
                </a:gridCol>
              </a:tblGrid>
              <a:tr h="263068">
                <a:tc>
                  <a:txBody>
                    <a:bodyPr/>
                    <a:lstStyle/>
                    <a:p>
                      <a:r>
                        <a:rPr lang="nb-NO" sz="1200"/>
                        <a:t>07.00</a:t>
                      </a:r>
                    </a:p>
                  </a:txBody>
                  <a:tcPr marL="80189" marR="80189" marT="40094" marB="40094"/>
                </a:tc>
                <a:tc>
                  <a:txBody>
                    <a:bodyPr/>
                    <a:lstStyle/>
                    <a:p>
                      <a:r>
                        <a:rPr lang="nb-NO" sz="1200"/>
                        <a:t>Barnehagen</a:t>
                      </a:r>
                      <a:r>
                        <a:rPr lang="nb-NO" sz="1200" baseline="0"/>
                        <a:t> åpner</a:t>
                      </a:r>
                      <a:endParaRPr lang="nb-NO" sz="1200"/>
                    </a:p>
                  </a:txBody>
                  <a:tcPr marL="80189" marR="80189" marT="40094" marB="40094"/>
                </a:tc>
                <a:extLst>
                  <a:ext uri="{0D108BD9-81ED-4DB2-BD59-A6C34878D82A}">
                    <a16:rowId xmlns:a16="http://schemas.microsoft.com/office/drawing/2014/main" val="10000"/>
                  </a:ext>
                </a:extLst>
              </a:tr>
              <a:tr h="445948">
                <a:tc>
                  <a:txBody>
                    <a:bodyPr/>
                    <a:lstStyle/>
                    <a:p>
                      <a:r>
                        <a:rPr lang="nb-NO" sz="1200"/>
                        <a:t>07.00-</a:t>
                      </a:r>
                    </a:p>
                  </a:txBody>
                  <a:tcPr marL="80189" marR="80189" marT="40094" marB="40094"/>
                </a:tc>
                <a:tc>
                  <a:txBody>
                    <a:bodyPr/>
                    <a:lstStyle/>
                    <a:p>
                      <a:r>
                        <a:rPr lang="nb-NO" sz="1200"/>
                        <a:t>Frokost, </a:t>
                      </a:r>
                      <a:r>
                        <a:rPr lang="nb-NO" sz="1200" err="1"/>
                        <a:t>innelek</a:t>
                      </a:r>
                      <a:r>
                        <a:rPr lang="nb-NO" sz="1200"/>
                        <a:t>-</a:t>
                      </a:r>
                      <a:r>
                        <a:rPr lang="nb-NO" sz="1200" baseline="0"/>
                        <a:t> og aktivitet</a:t>
                      </a:r>
                      <a:endParaRPr lang="nb-NO" sz="1200"/>
                    </a:p>
                  </a:txBody>
                  <a:tcPr marL="80189" marR="80189" marT="40094" marB="40094"/>
                </a:tc>
                <a:extLst>
                  <a:ext uri="{0D108BD9-81ED-4DB2-BD59-A6C34878D82A}">
                    <a16:rowId xmlns:a16="http://schemas.microsoft.com/office/drawing/2014/main" val="10001"/>
                  </a:ext>
                </a:extLst>
              </a:tr>
              <a:tr h="294291">
                <a:tc>
                  <a:txBody>
                    <a:bodyPr/>
                    <a:lstStyle/>
                    <a:p>
                      <a:r>
                        <a:rPr lang="nb-NO" sz="1200" dirty="0"/>
                        <a:t>09.30/10.00</a:t>
                      </a:r>
                    </a:p>
                  </a:txBody>
                  <a:tcPr marL="80189" marR="80189" marT="40094" marB="40094"/>
                </a:tc>
                <a:tc>
                  <a:txBody>
                    <a:bodyPr/>
                    <a:lstStyle/>
                    <a:p>
                      <a:r>
                        <a:rPr lang="nb-NO" sz="1200" dirty="0"/>
                        <a:t>Vi går</a:t>
                      </a:r>
                      <a:r>
                        <a:rPr lang="nb-NO" sz="1200" baseline="0" dirty="0"/>
                        <a:t> på tur/er i bhg</a:t>
                      </a:r>
                    </a:p>
                  </a:txBody>
                  <a:tcPr marL="80189" marR="80189" marT="40094" marB="40094"/>
                </a:tc>
                <a:extLst>
                  <a:ext uri="{0D108BD9-81ED-4DB2-BD59-A6C34878D82A}">
                    <a16:rowId xmlns:a16="http://schemas.microsoft.com/office/drawing/2014/main" val="10003"/>
                  </a:ext>
                </a:extLst>
              </a:tr>
              <a:tr h="294291">
                <a:tc>
                  <a:txBody>
                    <a:bodyPr/>
                    <a:lstStyle/>
                    <a:p>
                      <a:r>
                        <a:rPr lang="nb-NO" sz="1200" dirty="0"/>
                        <a:t>11.15</a:t>
                      </a:r>
                    </a:p>
                  </a:txBody>
                  <a:tcPr marL="80189" marR="80189" marT="40094" marB="40094"/>
                </a:tc>
                <a:tc>
                  <a:txBody>
                    <a:bodyPr/>
                    <a:lstStyle/>
                    <a:p>
                      <a:r>
                        <a:rPr lang="nb-NO" sz="1200"/>
                        <a:t>Samling</a:t>
                      </a:r>
                    </a:p>
                  </a:txBody>
                  <a:tcPr marL="80189" marR="80189" marT="40094" marB="40094"/>
                </a:tc>
                <a:extLst>
                  <a:ext uri="{0D108BD9-81ED-4DB2-BD59-A6C34878D82A}">
                    <a16:rowId xmlns:a16="http://schemas.microsoft.com/office/drawing/2014/main" val="10004"/>
                  </a:ext>
                </a:extLst>
              </a:tr>
              <a:tr h="294291">
                <a:tc>
                  <a:txBody>
                    <a:bodyPr/>
                    <a:lstStyle/>
                    <a:p>
                      <a:r>
                        <a:rPr lang="nb-NO" sz="1200"/>
                        <a:t>11.30</a:t>
                      </a:r>
                    </a:p>
                  </a:txBody>
                  <a:tcPr marL="80189" marR="80189" marT="40094" marB="40094"/>
                </a:tc>
                <a:tc>
                  <a:txBody>
                    <a:bodyPr/>
                    <a:lstStyle/>
                    <a:p>
                      <a:r>
                        <a:rPr lang="nb-NO" sz="1200"/>
                        <a:t>Lunsj</a:t>
                      </a:r>
                    </a:p>
                  </a:txBody>
                  <a:tcPr marL="80189" marR="80189" marT="40094" marB="40094"/>
                </a:tc>
                <a:extLst>
                  <a:ext uri="{0D108BD9-81ED-4DB2-BD59-A6C34878D82A}">
                    <a16:rowId xmlns:a16="http://schemas.microsoft.com/office/drawing/2014/main" val="10005"/>
                  </a:ext>
                </a:extLst>
              </a:tr>
              <a:tr h="294291">
                <a:tc>
                  <a:txBody>
                    <a:bodyPr/>
                    <a:lstStyle/>
                    <a:p>
                      <a:r>
                        <a:rPr lang="nb-NO" sz="1200"/>
                        <a:t>14.00</a:t>
                      </a:r>
                    </a:p>
                  </a:txBody>
                  <a:tcPr marL="80189" marR="80189" marT="40094" marB="40094"/>
                </a:tc>
                <a:tc>
                  <a:txBody>
                    <a:bodyPr/>
                    <a:lstStyle/>
                    <a:p>
                      <a:r>
                        <a:rPr lang="nb-NO" sz="1200"/>
                        <a:t>Tilbake etter tur, frukt</a:t>
                      </a:r>
                    </a:p>
                  </a:txBody>
                  <a:tcPr marL="80189" marR="80189" marT="40094" marB="40094"/>
                </a:tc>
                <a:extLst>
                  <a:ext uri="{0D108BD9-81ED-4DB2-BD59-A6C34878D82A}">
                    <a16:rowId xmlns:a16="http://schemas.microsoft.com/office/drawing/2014/main" val="10006"/>
                  </a:ext>
                </a:extLst>
              </a:tr>
              <a:tr h="294291">
                <a:tc>
                  <a:txBody>
                    <a:bodyPr/>
                    <a:lstStyle/>
                    <a:p>
                      <a:r>
                        <a:rPr lang="nb-NO" sz="1200"/>
                        <a:t>16.00</a:t>
                      </a:r>
                    </a:p>
                  </a:txBody>
                  <a:tcPr marL="80189" marR="80189" marT="40094" marB="40094"/>
                </a:tc>
                <a:tc>
                  <a:txBody>
                    <a:bodyPr/>
                    <a:lstStyle/>
                    <a:p>
                      <a:r>
                        <a:rPr lang="nb-NO" sz="1200" dirty="0"/>
                        <a:t>Barnehagen stenger</a:t>
                      </a:r>
                    </a:p>
                  </a:txBody>
                  <a:tcPr marL="80189" marR="80189" marT="40094" marB="40094"/>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4332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98F3A3-383C-45BB-8BEB-4B24228714C4}"/>
              </a:ext>
            </a:extLst>
          </p:cNvPr>
          <p:cNvSpPr>
            <a:spLocks noGrp="1"/>
          </p:cNvSpPr>
          <p:nvPr>
            <p:ph type="title"/>
          </p:nvPr>
        </p:nvSpPr>
        <p:spPr>
          <a:xfrm>
            <a:off x="2160166" y="573665"/>
            <a:ext cx="7704560" cy="1411944"/>
          </a:xfrm>
        </p:spPr>
        <p:txBody>
          <a:bodyPr/>
          <a:lstStyle/>
          <a:p>
            <a:r>
              <a:rPr lang="nb-NO" dirty="0"/>
              <a:t>Utstyrsliste</a:t>
            </a:r>
            <a:br>
              <a:rPr lang="nb-NO" dirty="0"/>
            </a:br>
            <a:r>
              <a:rPr lang="nb-NO" sz="2400" dirty="0"/>
              <a:t>Ting som er kjekt å ha i barnehagen</a:t>
            </a:r>
            <a:endParaRPr lang="nb-NO" dirty="0"/>
          </a:p>
        </p:txBody>
      </p:sp>
      <p:sp>
        <p:nvSpPr>
          <p:cNvPr id="3" name="Plassholder for innhold 2">
            <a:extLst>
              <a:ext uri="{FF2B5EF4-FFF2-40B4-BE49-F238E27FC236}">
                <a16:creationId xmlns:a16="http://schemas.microsoft.com/office/drawing/2014/main" id="{757A1280-1DC2-430A-BD8B-C30414C04502}"/>
              </a:ext>
            </a:extLst>
          </p:cNvPr>
          <p:cNvSpPr>
            <a:spLocks noGrp="1"/>
          </p:cNvSpPr>
          <p:nvPr>
            <p:ph sz="half" idx="1"/>
          </p:nvPr>
        </p:nvSpPr>
        <p:spPr>
          <a:xfrm>
            <a:off x="1221728" y="1985609"/>
            <a:ext cx="8757298" cy="5329591"/>
          </a:xfrm>
        </p:spPr>
        <p:txBody>
          <a:bodyPr>
            <a:normAutofit fontScale="92500" lnSpcReduction="20000"/>
          </a:bodyPr>
          <a:lstStyle/>
          <a:p>
            <a:pPr marL="0" indent="0">
              <a:buNone/>
            </a:pPr>
            <a:r>
              <a:rPr lang="nb-NO" sz="1400" dirty="0"/>
              <a:t>Hele året:</a:t>
            </a:r>
          </a:p>
          <a:p>
            <a:r>
              <a:rPr lang="nb-NO" sz="1400" dirty="0"/>
              <a:t>Skifteklær (Ha alltid minst ett komplett skift i hylla og ett i sekken) Husk å etterfylle!</a:t>
            </a:r>
          </a:p>
          <a:p>
            <a:r>
              <a:rPr lang="nb-NO" sz="1400" dirty="0"/>
              <a:t>Sekk som sitter godt på ryggen (Gjerne med to klips foran, da det blir bedre for ryggen/nakken)</a:t>
            </a:r>
          </a:p>
          <a:p>
            <a:r>
              <a:rPr lang="nb-NO" sz="1400" dirty="0"/>
              <a:t>Matboks og drikkeflaske (Gjerne som barnet kan åpne selv) Vi skal alltid ha vann i flaska.</a:t>
            </a:r>
          </a:p>
          <a:p>
            <a:pPr marL="0" indent="0">
              <a:buNone/>
            </a:pPr>
            <a:r>
              <a:rPr lang="nb-NO" sz="1400" dirty="0"/>
              <a:t>Vår, sommer og høst:</a:t>
            </a:r>
          </a:p>
          <a:p>
            <a:r>
              <a:rPr lang="nb-NO" sz="1400" dirty="0"/>
              <a:t>Parkdress/skallbukse og -jakke </a:t>
            </a:r>
          </a:p>
          <a:p>
            <a:r>
              <a:rPr lang="nb-NO" sz="1400" dirty="0"/>
              <a:t>Regnklær (To-delt eller dress)</a:t>
            </a:r>
          </a:p>
          <a:p>
            <a:r>
              <a:rPr lang="nb-NO" sz="1400" dirty="0"/>
              <a:t>Støvler</a:t>
            </a:r>
          </a:p>
          <a:p>
            <a:r>
              <a:rPr lang="nb-NO" sz="1400" dirty="0"/>
              <a:t>Regnvotter, tynne votter</a:t>
            </a:r>
          </a:p>
          <a:p>
            <a:r>
              <a:rPr lang="nb-NO" sz="1400" dirty="0"/>
              <a:t>Tynn lue/pannebånd på vindfulle dager</a:t>
            </a:r>
          </a:p>
          <a:p>
            <a:r>
              <a:rPr lang="nb-NO" sz="1400" dirty="0"/>
              <a:t>Gode tur-sko (Gjerne </a:t>
            </a:r>
            <a:r>
              <a:rPr lang="nb-NO" sz="1400" dirty="0" err="1"/>
              <a:t>GoreTex</a:t>
            </a:r>
            <a:r>
              <a:rPr lang="nb-NO" sz="1400" dirty="0"/>
              <a:t>) </a:t>
            </a:r>
          </a:p>
          <a:p>
            <a:pPr marL="0" indent="0">
              <a:buNone/>
            </a:pPr>
            <a:r>
              <a:rPr lang="nb-NO" sz="1400" dirty="0"/>
              <a:t>Til kaldere dager:</a:t>
            </a:r>
          </a:p>
          <a:p>
            <a:r>
              <a:rPr lang="nb-NO" sz="1400" dirty="0"/>
              <a:t>Ullklær (stillongs, trøye, genser og bukse/ulldress, ullsokker) Ha alltid </a:t>
            </a:r>
            <a:r>
              <a:rPr lang="nb-NO" sz="1400" u="sng" dirty="0"/>
              <a:t>ull nærmest kroppen</a:t>
            </a:r>
            <a:r>
              <a:rPr lang="nb-NO" sz="1400" dirty="0"/>
              <a:t>! Bomull er alt for kaldt når vi er ute mange timer om vinteren).</a:t>
            </a:r>
          </a:p>
          <a:p>
            <a:r>
              <a:rPr lang="nb-NO" sz="1400" dirty="0"/>
              <a:t>God vinterdress som holder snø og vann ute og varmen inne.</a:t>
            </a:r>
          </a:p>
          <a:p>
            <a:r>
              <a:rPr lang="nb-NO" sz="1400" dirty="0"/>
              <a:t>Gode vintersko (</a:t>
            </a:r>
            <a:r>
              <a:rPr lang="nb-NO" sz="1400" dirty="0" err="1"/>
              <a:t>Cherrox</a:t>
            </a:r>
            <a:r>
              <a:rPr lang="nb-NO" sz="1400" dirty="0"/>
              <a:t> er kaldt på de kaldeste dagene, men fint ellers)</a:t>
            </a:r>
          </a:p>
          <a:p>
            <a:r>
              <a:rPr lang="nb-NO" sz="1400" dirty="0"/>
              <a:t>Varme votter (Ha alltid flere par, da de ofte må skiftes i løpet av dagen)</a:t>
            </a:r>
          </a:p>
          <a:p>
            <a:r>
              <a:rPr lang="nb-NO" sz="1400" dirty="0"/>
              <a:t>God lue (gjerne med hals, eller evt. hals/</a:t>
            </a:r>
            <a:r>
              <a:rPr lang="nb-NO" sz="1400" dirty="0" err="1"/>
              <a:t>buff</a:t>
            </a:r>
            <a:r>
              <a:rPr lang="nb-NO" sz="1400" dirty="0"/>
              <a:t> i tillegg)</a:t>
            </a:r>
            <a:endParaRPr lang="nb-NO" dirty="0"/>
          </a:p>
          <a:p>
            <a:endParaRPr lang="nb-NO" dirty="0"/>
          </a:p>
          <a:p>
            <a:endParaRPr lang="nb-NO" dirty="0"/>
          </a:p>
          <a:p>
            <a:endParaRPr lang="nb-NO" dirty="0"/>
          </a:p>
        </p:txBody>
      </p:sp>
      <p:sp>
        <p:nvSpPr>
          <p:cNvPr id="5" name="Rektangel: avrundede hjørner 4">
            <a:extLst>
              <a:ext uri="{FF2B5EF4-FFF2-40B4-BE49-F238E27FC236}">
                <a16:creationId xmlns:a16="http://schemas.microsoft.com/office/drawing/2014/main" id="{74F1B172-F496-4961-AAFE-56E93C71CC57}"/>
              </a:ext>
            </a:extLst>
          </p:cNvPr>
          <p:cNvSpPr/>
          <p:nvPr/>
        </p:nvSpPr>
        <p:spPr>
          <a:xfrm>
            <a:off x="5229583" y="3283527"/>
            <a:ext cx="5095179" cy="1829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Her er noen tips til klær/utstyr som er kjekt å ha i barnehagen. Vi er ute i all slags vær, så barna må være godt kledd for å kunne utfolde seg og trives! Et lite tips kan være å kjøpe noe klær og utstyr brukt </a:t>
            </a:r>
            <a:r>
              <a:rPr lang="nb-NO" sz="1400" dirty="0">
                <a:sym typeface="Wingdings" panose="05000000000000000000" pitchFamily="2" charset="2"/>
              </a:rPr>
              <a:t> Bruk gjerne facebook-gruppa til dette dere foreldre imellom også.  </a:t>
            </a:r>
          </a:p>
          <a:p>
            <a:pPr algn="ctr"/>
            <a:r>
              <a:rPr lang="nb-NO" sz="1400" dirty="0">
                <a:sym typeface="Wingdings" panose="05000000000000000000" pitchFamily="2" charset="2"/>
              </a:rPr>
              <a:t>Husk å merke alt med navn og sjekk at strikker under utebukser og dresser er i orden!</a:t>
            </a:r>
            <a:endParaRPr lang="nb-NO" sz="1400" dirty="0"/>
          </a:p>
        </p:txBody>
      </p:sp>
      <p:pic>
        <p:nvPicPr>
          <p:cNvPr id="1026" name="Picture 2" descr="Four seasons cartoon Royalty Free Vector Image">
            <a:extLst>
              <a:ext uri="{FF2B5EF4-FFF2-40B4-BE49-F238E27FC236}">
                <a16:creationId xmlns:a16="http://schemas.microsoft.com/office/drawing/2014/main" id="{B80752E1-0E3E-4C08-A6EF-5C70D73C1DD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1239" b="11005"/>
          <a:stretch/>
        </p:blipFill>
        <p:spPr bwMode="auto">
          <a:xfrm>
            <a:off x="7777173" y="244475"/>
            <a:ext cx="2572172" cy="193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927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p>
            <a:pPr rtl="0"/>
            <a:r>
              <a:rPr lang="nb-NO" dirty="0"/>
              <a:t>Mat og kosthold</a:t>
            </a:r>
          </a:p>
        </p:txBody>
      </p:sp>
      <p:sp>
        <p:nvSpPr>
          <p:cNvPr id="3" name="Plassholder for innhold 2"/>
          <p:cNvSpPr>
            <a:spLocks noGrp="1"/>
          </p:cNvSpPr>
          <p:nvPr>
            <p:ph idx="1"/>
          </p:nvPr>
        </p:nvSpPr>
        <p:spPr>
          <a:xfrm>
            <a:off x="1298637" y="1531622"/>
            <a:ext cx="9261208" cy="5417820"/>
          </a:xfrm>
        </p:spPr>
        <p:txBody>
          <a:bodyPr vert="horz" lIns="91440" tIns="45720" rIns="91440" bIns="45720" rtlCol="0" anchor="t">
            <a:normAutofit/>
          </a:bodyPr>
          <a:lstStyle/>
          <a:p>
            <a:pPr marL="377825" indent="-377825"/>
            <a:r>
              <a:rPr lang="nb-NO" sz="1800" u="sng" dirty="0"/>
              <a:t>Frukt og grønt:</a:t>
            </a:r>
            <a:r>
              <a:rPr lang="nb-NO" sz="1800" dirty="0"/>
              <a:t> Alle tar med en frukt eller grønnsak hver dag som legges i kurven i garderoben. </a:t>
            </a:r>
            <a:endParaRPr lang="nb-NO" dirty="0"/>
          </a:p>
          <a:p>
            <a:pPr marL="377825" indent="-377825"/>
            <a:r>
              <a:rPr lang="nb-NO" sz="1800" u="sng" dirty="0"/>
              <a:t>Varmlunsj:</a:t>
            </a:r>
            <a:r>
              <a:rPr lang="nb-NO" sz="1800" dirty="0"/>
              <a:t> Lages fra bunn en dag i uka. Denne tilberedes på bål hvis vi har muligheten. Dag og meny står på ukeslutten som kommer på mail hver fredag.</a:t>
            </a:r>
          </a:p>
          <a:p>
            <a:pPr marL="377825" indent="-377825"/>
            <a:r>
              <a:rPr lang="nb-NO" sz="1800" u="sng" dirty="0"/>
              <a:t>Sunne og varierte matpakker:</a:t>
            </a:r>
            <a:r>
              <a:rPr lang="nb-NO" sz="1800" dirty="0"/>
              <a:t> Ta gjerne med frukt, bær eller grønnsaker i tillegg til f.eks. brød. Vi ønsker ikke sjokoladepålegg med i matboksen.  </a:t>
            </a:r>
          </a:p>
          <a:p>
            <a:pPr marL="377825" indent="-377825"/>
            <a:r>
              <a:rPr lang="nb-NO" sz="1800" u="sng" dirty="0"/>
              <a:t>Bursdagsfeiring</a:t>
            </a:r>
            <a:r>
              <a:rPr lang="nb-NO" sz="1800" dirty="0"/>
              <a:t>: Vi lager smoothie, fruktsalat eller noe annet godt. Foreldre kan ta med frukt/mat, men vi ønsker ikke kaker osv. Det finnes mye annet godt som i tillegg er sunt!</a:t>
            </a:r>
          </a:p>
          <a:p>
            <a:pPr marL="377825" indent="-377825"/>
            <a:r>
              <a:rPr lang="nb-NO" sz="1800" dirty="0"/>
              <a:t>Grønt – Grovt - Gunstig</a:t>
            </a:r>
          </a:p>
          <a:p>
            <a:pPr marL="377825" indent="-377825"/>
            <a:r>
              <a:rPr lang="nb-NO" sz="1800" dirty="0"/>
              <a:t>Vi har vann i drikkeflaska!</a:t>
            </a:r>
          </a:p>
          <a:p>
            <a:pPr marL="377825" indent="-377825"/>
            <a:endParaRPr lang="nb-NO" dirty="0"/>
          </a:p>
          <a:p>
            <a:pPr marL="377825" indent="-377825"/>
            <a:endParaRPr lang="nb-NO" dirty="0"/>
          </a:p>
          <a:p>
            <a:pPr marL="0" indent="0">
              <a:buNone/>
            </a:pPr>
            <a:endParaRPr lang="nb-NO" dirty="0"/>
          </a:p>
          <a:p>
            <a:pPr marL="377825" indent="-377825"/>
            <a:endParaRPr lang="nb-NO" dirty="0"/>
          </a:p>
        </p:txBody>
      </p:sp>
      <p:pic>
        <p:nvPicPr>
          <p:cNvPr id="7" name="Bilde 6" descr="Et bilde som inneholder gress, utendørs, liten, grønnsak&#10;&#10;Automatisk generert beskrivelse">
            <a:extLst>
              <a:ext uri="{FF2B5EF4-FFF2-40B4-BE49-F238E27FC236}">
                <a16:creationId xmlns:a16="http://schemas.microsoft.com/office/drawing/2014/main" id="{36937440-1DE2-4200-BA06-883B083FE7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5906" y="4742629"/>
            <a:ext cx="3856271" cy="2570847"/>
          </a:xfrm>
          <a:prstGeom prst="rect">
            <a:avLst/>
          </a:prstGeom>
          <a:ln>
            <a:noFill/>
          </a:ln>
          <a:effectLst>
            <a:softEdge rad="112500"/>
          </a:effectLst>
        </p:spPr>
      </p:pic>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DCC583FC-3774-47D1-9A8B-E0DBA89CB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 y="-1"/>
            <a:ext cx="10705176" cy="75596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35" name="Group 1034">
            <a:extLst>
              <a:ext uri="{FF2B5EF4-FFF2-40B4-BE49-F238E27FC236}">
                <a16:creationId xmlns:a16="http://schemas.microsoft.com/office/drawing/2014/main" id="{E8DDDC38-A59D-4C57-BEAA-01E57BDEF4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8740" y="251990"/>
            <a:ext cx="2500646" cy="7317853"/>
            <a:chOff x="2487613" y="285750"/>
            <a:chExt cx="2428875" cy="5654676"/>
          </a:xfrm>
        </p:grpSpPr>
        <p:sp>
          <p:nvSpPr>
            <p:cNvPr id="1036" name="Freeform 11">
              <a:extLst>
                <a:ext uri="{FF2B5EF4-FFF2-40B4-BE49-F238E27FC236}">
                  <a16:creationId xmlns:a16="http://schemas.microsoft.com/office/drawing/2014/main" id="{07181E0D-4E2E-4CF7-83D6-6BF1884F2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nb-NO"/>
            </a:p>
          </p:txBody>
        </p:sp>
        <p:sp>
          <p:nvSpPr>
            <p:cNvPr id="1037" name="Freeform 12">
              <a:extLst>
                <a:ext uri="{FF2B5EF4-FFF2-40B4-BE49-F238E27FC236}">
                  <a16:creationId xmlns:a16="http://schemas.microsoft.com/office/drawing/2014/main" id="{41E4039F-6250-4F1A-8B44-8211D95CB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nb-NO"/>
            </a:p>
          </p:txBody>
        </p:sp>
        <p:sp>
          <p:nvSpPr>
            <p:cNvPr id="1038" name="Freeform 13">
              <a:extLst>
                <a:ext uri="{FF2B5EF4-FFF2-40B4-BE49-F238E27FC236}">
                  <a16:creationId xmlns:a16="http://schemas.microsoft.com/office/drawing/2014/main" id="{C27CE0F8-A859-4A25-8A2E-2F48B2D7F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nb-NO"/>
            </a:p>
          </p:txBody>
        </p:sp>
        <p:sp>
          <p:nvSpPr>
            <p:cNvPr id="1039" name="Freeform 14">
              <a:extLst>
                <a:ext uri="{FF2B5EF4-FFF2-40B4-BE49-F238E27FC236}">
                  <a16:creationId xmlns:a16="http://schemas.microsoft.com/office/drawing/2014/main" id="{1D3B4413-99E7-41CB-BC1A-91CB93B73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nb-NO"/>
            </a:p>
          </p:txBody>
        </p:sp>
        <p:sp>
          <p:nvSpPr>
            <p:cNvPr id="1040" name="Freeform 15">
              <a:extLst>
                <a:ext uri="{FF2B5EF4-FFF2-40B4-BE49-F238E27FC236}">
                  <a16:creationId xmlns:a16="http://schemas.microsoft.com/office/drawing/2014/main" id="{2B5AE9BA-21EA-413E-92D1-70B41D12F8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nb-NO"/>
            </a:p>
          </p:txBody>
        </p:sp>
        <p:sp>
          <p:nvSpPr>
            <p:cNvPr id="1041" name="Freeform 16">
              <a:extLst>
                <a:ext uri="{FF2B5EF4-FFF2-40B4-BE49-F238E27FC236}">
                  <a16:creationId xmlns:a16="http://schemas.microsoft.com/office/drawing/2014/main" id="{EA6962B4-B58E-4363-AE37-502AAB46F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nb-NO"/>
            </a:p>
          </p:txBody>
        </p:sp>
        <p:sp>
          <p:nvSpPr>
            <p:cNvPr id="1042" name="Freeform 17">
              <a:extLst>
                <a:ext uri="{FF2B5EF4-FFF2-40B4-BE49-F238E27FC236}">
                  <a16:creationId xmlns:a16="http://schemas.microsoft.com/office/drawing/2014/main" id="{8CFEAE09-A4F7-4009-BBA4-E007F3FF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nb-NO"/>
            </a:p>
          </p:txBody>
        </p:sp>
        <p:sp>
          <p:nvSpPr>
            <p:cNvPr id="1043" name="Freeform 18">
              <a:extLst>
                <a:ext uri="{FF2B5EF4-FFF2-40B4-BE49-F238E27FC236}">
                  <a16:creationId xmlns:a16="http://schemas.microsoft.com/office/drawing/2014/main" id="{BEC0F162-6193-4A0C-9667-DD7C8B4BD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nb-NO"/>
            </a:p>
          </p:txBody>
        </p:sp>
        <p:sp>
          <p:nvSpPr>
            <p:cNvPr id="1044" name="Freeform 19">
              <a:extLst>
                <a:ext uri="{FF2B5EF4-FFF2-40B4-BE49-F238E27FC236}">
                  <a16:creationId xmlns:a16="http://schemas.microsoft.com/office/drawing/2014/main" id="{7AE69957-54B0-48E2-8BCD-EE01C7190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nb-NO"/>
            </a:p>
          </p:txBody>
        </p:sp>
        <p:sp>
          <p:nvSpPr>
            <p:cNvPr id="1045" name="Freeform 20">
              <a:extLst>
                <a:ext uri="{FF2B5EF4-FFF2-40B4-BE49-F238E27FC236}">
                  <a16:creationId xmlns:a16="http://schemas.microsoft.com/office/drawing/2014/main" id="{9E3E384D-F4D8-4B3A-978C-EFEED16D3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nb-NO"/>
            </a:p>
          </p:txBody>
        </p:sp>
        <p:sp>
          <p:nvSpPr>
            <p:cNvPr id="1046" name="Freeform 21">
              <a:extLst>
                <a:ext uri="{FF2B5EF4-FFF2-40B4-BE49-F238E27FC236}">
                  <a16:creationId xmlns:a16="http://schemas.microsoft.com/office/drawing/2014/main" id="{66DD5E8A-F260-4F93-94D6-AA109560A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nb-NO"/>
            </a:p>
          </p:txBody>
        </p:sp>
        <p:sp>
          <p:nvSpPr>
            <p:cNvPr id="1047" name="Freeform 22">
              <a:extLst>
                <a:ext uri="{FF2B5EF4-FFF2-40B4-BE49-F238E27FC236}">
                  <a16:creationId xmlns:a16="http://schemas.microsoft.com/office/drawing/2014/main" id="{AB7CE38B-1EFC-4D54-BD22-F0E1C0ED2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nb-NO"/>
            </a:p>
          </p:txBody>
        </p:sp>
      </p:grpSp>
      <p:grpSp>
        <p:nvGrpSpPr>
          <p:cNvPr id="1049" name="Group 1048">
            <a:extLst>
              <a:ext uri="{FF2B5EF4-FFF2-40B4-BE49-F238E27FC236}">
                <a16:creationId xmlns:a16="http://schemas.microsoft.com/office/drawing/2014/main" id="{44251A81-4530-41B5-B8FB-DC124AC02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1602" y="-866"/>
            <a:ext cx="2066691" cy="7555308"/>
            <a:chOff x="6627813" y="194833"/>
            <a:chExt cx="1952625" cy="5678918"/>
          </a:xfrm>
        </p:grpSpPr>
        <p:sp>
          <p:nvSpPr>
            <p:cNvPr id="1050" name="Freeform 27">
              <a:extLst>
                <a:ext uri="{FF2B5EF4-FFF2-40B4-BE49-F238E27FC236}">
                  <a16:creationId xmlns:a16="http://schemas.microsoft.com/office/drawing/2014/main" id="{704F0C26-A940-4311-8A41-C69C075D7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nb-NO"/>
            </a:p>
          </p:txBody>
        </p:sp>
        <p:sp>
          <p:nvSpPr>
            <p:cNvPr id="1051" name="Freeform 28">
              <a:extLst>
                <a:ext uri="{FF2B5EF4-FFF2-40B4-BE49-F238E27FC236}">
                  <a16:creationId xmlns:a16="http://schemas.microsoft.com/office/drawing/2014/main" id="{72844B50-4A36-4E90-9BD1-7945BAF04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nb-NO"/>
            </a:p>
          </p:txBody>
        </p:sp>
        <p:sp>
          <p:nvSpPr>
            <p:cNvPr id="1052" name="Freeform 29">
              <a:extLst>
                <a:ext uri="{FF2B5EF4-FFF2-40B4-BE49-F238E27FC236}">
                  <a16:creationId xmlns:a16="http://schemas.microsoft.com/office/drawing/2014/main" id="{FFFF2F5F-4D06-40B4-AAF7-7BF88551B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nb-NO"/>
            </a:p>
          </p:txBody>
        </p:sp>
        <p:sp>
          <p:nvSpPr>
            <p:cNvPr id="1053" name="Freeform 30">
              <a:extLst>
                <a:ext uri="{FF2B5EF4-FFF2-40B4-BE49-F238E27FC236}">
                  <a16:creationId xmlns:a16="http://schemas.microsoft.com/office/drawing/2014/main" id="{C2D84FDB-118B-42FD-8561-B383615D2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nb-NO"/>
            </a:p>
          </p:txBody>
        </p:sp>
        <p:sp>
          <p:nvSpPr>
            <p:cNvPr id="1054" name="Freeform 31">
              <a:extLst>
                <a:ext uri="{FF2B5EF4-FFF2-40B4-BE49-F238E27FC236}">
                  <a16:creationId xmlns:a16="http://schemas.microsoft.com/office/drawing/2014/main" id="{5B64B543-1195-4970-808B-156908D3B5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nb-NO"/>
            </a:p>
          </p:txBody>
        </p:sp>
        <p:sp>
          <p:nvSpPr>
            <p:cNvPr id="1055" name="Freeform 32">
              <a:extLst>
                <a:ext uri="{FF2B5EF4-FFF2-40B4-BE49-F238E27FC236}">
                  <a16:creationId xmlns:a16="http://schemas.microsoft.com/office/drawing/2014/main" id="{1B6440B3-14CA-4B3F-AF89-7FEC0A224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nb-NO"/>
            </a:p>
          </p:txBody>
        </p:sp>
        <p:sp>
          <p:nvSpPr>
            <p:cNvPr id="1056" name="Freeform 33">
              <a:extLst>
                <a:ext uri="{FF2B5EF4-FFF2-40B4-BE49-F238E27FC236}">
                  <a16:creationId xmlns:a16="http://schemas.microsoft.com/office/drawing/2014/main" id="{47F34F74-6C9C-4D9D-B2D7-AF753BD44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nb-NO"/>
            </a:p>
          </p:txBody>
        </p:sp>
        <p:sp>
          <p:nvSpPr>
            <p:cNvPr id="1057" name="Freeform 34">
              <a:extLst>
                <a:ext uri="{FF2B5EF4-FFF2-40B4-BE49-F238E27FC236}">
                  <a16:creationId xmlns:a16="http://schemas.microsoft.com/office/drawing/2014/main" id="{4246517D-AB8F-4BEF-B5E5-7A8BC0DDE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nb-NO"/>
            </a:p>
          </p:txBody>
        </p:sp>
        <p:sp>
          <p:nvSpPr>
            <p:cNvPr id="1058" name="Freeform 35">
              <a:extLst>
                <a:ext uri="{FF2B5EF4-FFF2-40B4-BE49-F238E27FC236}">
                  <a16:creationId xmlns:a16="http://schemas.microsoft.com/office/drawing/2014/main" id="{0ACFBF4D-E487-4BD0-8BCA-2DB6DC046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nb-NO"/>
            </a:p>
          </p:txBody>
        </p:sp>
        <p:sp>
          <p:nvSpPr>
            <p:cNvPr id="1059" name="Freeform 36">
              <a:extLst>
                <a:ext uri="{FF2B5EF4-FFF2-40B4-BE49-F238E27FC236}">
                  <a16:creationId xmlns:a16="http://schemas.microsoft.com/office/drawing/2014/main" id="{23DE6D3A-314E-4642-AEAF-54B822D4E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nb-NO"/>
            </a:p>
          </p:txBody>
        </p:sp>
        <p:sp>
          <p:nvSpPr>
            <p:cNvPr id="1060" name="Freeform 37">
              <a:extLst>
                <a:ext uri="{FF2B5EF4-FFF2-40B4-BE49-F238E27FC236}">
                  <a16:creationId xmlns:a16="http://schemas.microsoft.com/office/drawing/2014/main" id="{FEE0BBF7-C59B-4279-AFF5-28F6433B9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nb-NO"/>
            </a:p>
          </p:txBody>
        </p:sp>
        <p:sp>
          <p:nvSpPr>
            <p:cNvPr id="1061" name="Freeform 38">
              <a:extLst>
                <a:ext uri="{FF2B5EF4-FFF2-40B4-BE49-F238E27FC236}">
                  <a16:creationId xmlns:a16="http://schemas.microsoft.com/office/drawing/2014/main" id="{B2C1E620-478E-4DC2-A505-934657FF1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nb-NO"/>
            </a:p>
          </p:txBody>
        </p:sp>
      </p:grpSp>
      <p:sp>
        <p:nvSpPr>
          <p:cNvPr id="2" name="Tittel 1">
            <a:extLst>
              <a:ext uri="{FF2B5EF4-FFF2-40B4-BE49-F238E27FC236}">
                <a16:creationId xmlns:a16="http://schemas.microsoft.com/office/drawing/2014/main" id="{FDC268D5-549E-5DEC-AAD9-3FAC60ED7093}"/>
              </a:ext>
            </a:extLst>
          </p:cNvPr>
          <p:cNvSpPr>
            <a:spLocks noGrp="1"/>
          </p:cNvSpPr>
          <p:nvPr>
            <p:ph type="title"/>
          </p:nvPr>
        </p:nvSpPr>
        <p:spPr>
          <a:xfrm>
            <a:off x="5685371" y="687965"/>
            <a:ext cx="4403634" cy="1411944"/>
          </a:xfrm>
        </p:spPr>
        <p:txBody>
          <a:bodyPr>
            <a:normAutofit/>
          </a:bodyPr>
          <a:lstStyle/>
          <a:p>
            <a:r>
              <a:rPr lang="nb-NO" dirty="0"/>
              <a:t>Bursdagsfeiring</a:t>
            </a:r>
          </a:p>
        </p:txBody>
      </p:sp>
      <p:sp>
        <p:nvSpPr>
          <p:cNvPr id="1063" name="Rectangle 1062">
            <a:extLst>
              <a:ext uri="{FF2B5EF4-FFF2-40B4-BE49-F238E27FC236}">
                <a16:creationId xmlns:a16="http://schemas.microsoft.com/office/drawing/2014/main" id="{AECDF498-6F66-4565-9FB7-107670333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4064" y="0"/>
            <a:ext cx="160377" cy="7559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b-NO"/>
          </a:p>
        </p:txBody>
      </p:sp>
      <p:sp>
        <p:nvSpPr>
          <p:cNvPr id="1065" name="Freeform 11">
            <a:extLst>
              <a:ext uri="{FF2B5EF4-FFF2-40B4-BE49-F238E27FC236}">
                <a16:creationId xmlns:a16="http://schemas.microsoft.com/office/drawing/2014/main" id="{E0779346-49CA-41C2-BD0A-62F2E1903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074064" y="787466"/>
            <a:ext cx="1393064" cy="559201"/>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nb-NO"/>
          </a:p>
        </p:txBody>
      </p:sp>
      <p:pic>
        <p:nvPicPr>
          <p:cNvPr id="1028" name="Picture 4" descr="BALLOONS ARRANGEMENT - VALUE OF 30$">
            <a:extLst>
              <a:ext uri="{FF2B5EF4-FFF2-40B4-BE49-F238E27FC236}">
                <a16:creationId xmlns:a16="http://schemas.microsoft.com/office/drawing/2014/main" id="{2991DAFC-DE39-75EF-D501-B3594AC753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65" r="22350" b="-1"/>
          <a:stretch/>
        </p:blipFill>
        <p:spPr bwMode="auto">
          <a:xfrm>
            <a:off x="-1363" y="1908"/>
            <a:ext cx="4088645" cy="7559675"/>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innhold 2">
            <a:extLst>
              <a:ext uri="{FF2B5EF4-FFF2-40B4-BE49-F238E27FC236}">
                <a16:creationId xmlns:a16="http://schemas.microsoft.com/office/drawing/2014/main" id="{B29BEEE5-A13A-DFE2-336F-62B36498C92B}"/>
              </a:ext>
            </a:extLst>
          </p:cNvPr>
          <p:cNvSpPr>
            <a:spLocks noGrp="1"/>
          </p:cNvSpPr>
          <p:nvPr>
            <p:ph idx="1"/>
          </p:nvPr>
        </p:nvSpPr>
        <p:spPr>
          <a:xfrm>
            <a:off x="5212977" y="2196466"/>
            <a:ext cx="4889894" cy="4633884"/>
          </a:xfrm>
        </p:spPr>
        <p:txBody>
          <a:bodyPr>
            <a:normAutofit/>
          </a:bodyPr>
          <a:lstStyle/>
          <a:p>
            <a:pPr>
              <a:lnSpc>
                <a:spcPct val="90000"/>
              </a:lnSpc>
            </a:pPr>
            <a:r>
              <a:rPr lang="nb-NO" sz="1800" dirty="0"/>
              <a:t>I barnehagen feires barnet med flagg, krone og bursdagssamling. I samling sitter vi i ring og forteller bursdagsbarnet hva vi synes han/hun er god på/til. Dette er god øvelse for barna og en super </a:t>
            </a:r>
            <a:r>
              <a:rPr lang="nb-NO" sz="1800" dirty="0" err="1"/>
              <a:t>boost</a:t>
            </a:r>
            <a:r>
              <a:rPr lang="nb-NO" sz="1800" dirty="0"/>
              <a:t> for selvfølelsen. Vi koser oss også med smoothie eller noe annet godt. </a:t>
            </a:r>
          </a:p>
          <a:p>
            <a:pPr>
              <a:lnSpc>
                <a:spcPct val="90000"/>
              </a:lnSpc>
            </a:pPr>
            <a:r>
              <a:rPr lang="nb-NO" sz="1800" u="sng" dirty="0"/>
              <a:t>Privat bursdagsfeiring:</a:t>
            </a:r>
            <a:r>
              <a:rPr lang="nb-NO" sz="1800" dirty="0"/>
              <a:t> Det er kun de eldste barna (klubben) som kan arrangere privat bursdagsfeiring hjemme i barnehagetiden. Dette fordi det har blitt mye logistikk og overtid for personalet tidligere. Derfor må vi begrense dette. Men feir gjerne bursdag på fritiden – bursdag er gøy!</a:t>
            </a:r>
          </a:p>
        </p:txBody>
      </p:sp>
    </p:spTree>
    <p:extLst>
      <p:ext uri="{BB962C8B-B14F-4D97-AF65-F5344CB8AC3E}">
        <p14:creationId xmlns:p14="http://schemas.microsoft.com/office/powerpoint/2010/main" val="950718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16738" y="829501"/>
            <a:ext cx="8820748" cy="689500"/>
          </a:xfrm>
        </p:spPr>
        <p:txBody>
          <a:bodyPr>
            <a:normAutofit fontScale="90000"/>
          </a:bodyPr>
          <a:lstStyle/>
          <a:p>
            <a:r>
              <a:rPr lang="nb-NO"/>
              <a:t>Foreldresamarbeid</a:t>
            </a:r>
          </a:p>
        </p:txBody>
      </p:sp>
      <p:sp>
        <p:nvSpPr>
          <p:cNvPr id="3" name="Plassholder for innhold 2"/>
          <p:cNvSpPr>
            <a:spLocks noGrp="1"/>
          </p:cNvSpPr>
          <p:nvPr>
            <p:ph idx="1"/>
          </p:nvPr>
        </p:nvSpPr>
        <p:spPr>
          <a:xfrm>
            <a:off x="758843" y="1922341"/>
            <a:ext cx="9562448" cy="4902873"/>
          </a:xfrm>
        </p:spPr>
        <p:txBody>
          <a:bodyPr vert="horz" lIns="91440" tIns="45720" rIns="91440" bIns="45720" rtlCol="0" anchor="t">
            <a:normAutofit fontScale="85000" lnSpcReduction="10000"/>
          </a:bodyPr>
          <a:lstStyle/>
          <a:p>
            <a:pPr marL="377825" indent="-377825"/>
            <a:r>
              <a:rPr lang="nb-NO" sz="1700" b="1" dirty="0"/>
              <a:t>Ukeslutten</a:t>
            </a:r>
            <a:r>
              <a:rPr lang="nb-NO" sz="1700" dirty="0"/>
              <a:t> kommer på mail hver uke. Hva vi har gjort, skal gjøre og viktige beskjeder kommer her. Følg med på eposten!</a:t>
            </a:r>
            <a:endParaRPr lang="nb-NO" dirty="0"/>
          </a:p>
          <a:p>
            <a:pPr marL="377825" indent="-377825"/>
            <a:r>
              <a:rPr lang="nb-NO" sz="1700" b="1" dirty="0"/>
              <a:t>Foreldresamtaler:  </a:t>
            </a:r>
            <a:r>
              <a:rPr lang="nb-NO" sz="1700" dirty="0"/>
              <a:t>En samtale på høsten og en frivillig på våren. Dersom det er ønskelig eller behov for flere samtaler utover dette, avtales det individuelt.</a:t>
            </a:r>
          </a:p>
          <a:p>
            <a:pPr marL="377825" indent="-377825"/>
            <a:r>
              <a:rPr lang="nb-NO" sz="1700" b="1" dirty="0"/>
              <a:t>Foreldremøter: </a:t>
            </a:r>
            <a:r>
              <a:rPr lang="nb-NO" sz="1700" dirty="0"/>
              <a:t>Et på høsten og et på våren. Invitasjon kommer i forkant av møtene.</a:t>
            </a:r>
          </a:p>
          <a:p>
            <a:pPr marL="377825" indent="-377825"/>
            <a:r>
              <a:rPr lang="nb-NO" sz="1700" b="1" dirty="0"/>
              <a:t>Hjemmesiden!  </a:t>
            </a:r>
            <a:r>
              <a:rPr lang="nb-NO" sz="1700" dirty="0">
                <a:hlinkClick r:id="rId2"/>
              </a:rPr>
              <a:t>http://www.lundegaards.barnehage.no/</a:t>
            </a:r>
            <a:r>
              <a:rPr lang="nb-NO" sz="1700" dirty="0"/>
              <a:t>. På hjemmesiden vil det bli lagt ut artikler på opplevelser vi har hatt, bilder av ungene og informasjon om barnehagen. For å se bilder o.l. må du logge inn med eget passord og brukernavn (dette får du av barnehagen)</a:t>
            </a:r>
          </a:p>
          <a:p>
            <a:pPr marL="377825" indent="-377825"/>
            <a:r>
              <a:rPr lang="nb-NO" sz="1700" dirty="0"/>
              <a:t>Vi legger stor vekt på </a:t>
            </a:r>
            <a:r>
              <a:rPr lang="nb-NO" sz="1700" b="1" dirty="0"/>
              <a:t>den daglige kontakten med foreldrene</a:t>
            </a:r>
            <a:r>
              <a:rPr lang="nb-NO" sz="1700" dirty="0"/>
              <a:t> ved levering/henting, og vi ønsker en åpen og ærlig dialog hvor begge parter kan ta kontakt ved behov.</a:t>
            </a:r>
          </a:p>
          <a:p>
            <a:pPr marL="377825" indent="-377825"/>
            <a:r>
              <a:rPr lang="nb-NO" sz="1700" b="1" dirty="0"/>
              <a:t>Foreldrerepresentantene</a:t>
            </a:r>
            <a:r>
              <a:rPr lang="nb-NO" sz="1700" dirty="0"/>
              <a:t> i barnehagen blir valgt for to år om gangen. Disse to, samt to fra barnehagen utgjør samarbeidsutvalget. Vi har møter to ganger i året og representantene har ansvar for noen oppgaver underveis. For barnehageåret 2024/2025 er det Lene Djupvik( mamma Tuva &amp; Nora) og Ørjan Langnes (pappa Konrad) som er foreldrerepresentanter. Hensikten med foreldrerepresentantene er at de skal være et bindeledd mellom barnehagen og hjemmet, og styrke samarbeidet oss imellom. Hvis det er noe dere som foreldre ønsker å ta opp, som dere ikke ønsker å snakke direkte med oss i barnehagen om, kan dere ta kontakt med foreldrerepresentantene. Kontaktinformasjon henger i garderoben.</a:t>
            </a:r>
          </a:p>
          <a:p>
            <a:pPr marL="377825" indent="-377825"/>
            <a:r>
              <a:rPr lang="nb-NO" sz="1700" b="1" dirty="0"/>
              <a:t>Tavla i gangen. </a:t>
            </a:r>
            <a:r>
              <a:rPr lang="nb-NO" sz="1700" dirty="0"/>
              <a:t>Her skriver vi dagens opplevelser, og beskjeder blir også skrevet ned her. Følg med! </a:t>
            </a:r>
          </a:p>
          <a:p>
            <a:pPr marL="0" indent="0">
              <a:buNone/>
            </a:pPr>
            <a:endParaRPr lang="nb-NO" dirty="0"/>
          </a:p>
        </p:txBody>
      </p:sp>
      <p:pic>
        <p:nvPicPr>
          <p:cNvPr id="4" name="Bilde 3"/>
          <p:cNvPicPr>
            <a:picLocks noChangeAspect="1"/>
          </p:cNvPicPr>
          <p:nvPr/>
        </p:nvPicPr>
        <p:blipFill>
          <a:blip r:embed="rId3"/>
          <a:stretch>
            <a:fillRect/>
          </a:stretch>
        </p:blipFill>
        <p:spPr>
          <a:xfrm>
            <a:off x="6761236" y="228197"/>
            <a:ext cx="2256063" cy="1492472"/>
          </a:xfrm>
          <a:prstGeom prst="rect">
            <a:avLst/>
          </a:prstGeom>
        </p:spPr>
      </p:pic>
      <p:sp>
        <p:nvSpPr>
          <p:cNvPr id="5" name="Knip diagonale hjørner i rektangel 4"/>
          <p:cNvSpPr/>
          <p:nvPr/>
        </p:nvSpPr>
        <p:spPr>
          <a:xfrm>
            <a:off x="2974367" y="6793582"/>
            <a:ext cx="4946627" cy="43496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t>Foreldre og barnehagens personale har et felles ansvar for barnets trivsel og utvikling. Derfor er et godt samarbeid viktig!</a:t>
            </a:r>
          </a:p>
        </p:txBody>
      </p:sp>
    </p:spTree>
    <p:extLst>
      <p:ext uri="{BB962C8B-B14F-4D97-AF65-F5344CB8AC3E}">
        <p14:creationId xmlns:p14="http://schemas.microsoft.com/office/powerpoint/2010/main" val="13276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609185" y="458894"/>
            <a:ext cx="3804529" cy="583190"/>
          </a:xfrm>
        </p:spPr>
        <p:txBody>
          <a:bodyPr rtlCol="0">
            <a:normAutofit/>
          </a:bodyPr>
          <a:lstStyle/>
          <a:p>
            <a:pPr rtl="0"/>
            <a:r>
              <a:rPr lang="nb-NO" sz="2456" dirty="0"/>
              <a:t>Tilvenning nye barn</a:t>
            </a:r>
          </a:p>
        </p:txBody>
      </p:sp>
      <p:sp>
        <p:nvSpPr>
          <p:cNvPr id="3" name="Plassholder for innhold 2"/>
          <p:cNvSpPr>
            <a:spLocks noGrp="1"/>
          </p:cNvSpPr>
          <p:nvPr>
            <p:ph idx="1"/>
          </p:nvPr>
        </p:nvSpPr>
        <p:spPr>
          <a:xfrm>
            <a:off x="1328997" y="1196221"/>
            <a:ext cx="9027847" cy="3605769"/>
          </a:xfrm>
        </p:spPr>
        <p:txBody>
          <a:bodyPr>
            <a:normAutofit/>
          </a:bodyPr>
          <a:lstStyle/>
          <a:p>
            <a:pPr marL="250611" indent="-250611">
              <a:buClr>
                <a:srgbClr val="549E39"/>
              </a:buClr>
              <a:buFont typeface="Arial" panose="020B0604020202020204" pitchFamily="34" charset="0"/>
              <a:buChar char="•"/>
            </a:pPr>
            <a:r>
              <a:rPr lang="nb-NO" altLang="nb-NO" sz="1400" dirty="0">
                <a:solidFill>
                  <a:prstClr val="black">
                    <a:lumMod val="75000"/>
                    <a:lumOff val="25000"/>
                  </a:prstClr>
                </a:solidFill>
              </a:rPr>
              <a:t>Når man er liten og ny i barnehagen, kan det være lurt å starte med noen kortere dager for den som har anledning til det. Det er mye som skjer, mange inntrykk som skal bearbeides, og barna blir ganske slitne spesielt de første dagene.</a:t>
            </a:r>
          </a:p>
          <a:p>
            <a:pPr marL="250611" indent="-250611">
              <a:buClr>
                <a:srgbClr val="549E39"/>
              </a:buClr>
              <a:buFont typeface="Arial" panose="020B0604020202020204" pitchFamily="34" charset="0"/>
              <a:buChar char="•"/>
            </a:pPr>
            <a:r>
              <a:rPr lang="nb-NO" altLang="nb-NO" sz="1400" dirty="0">
                <a:solidFill>
                  <a:prstClr val="black">
                    <a:lumMod val="75000"/>
                    <a:lumOff val="25000"/>
                  </a:prstClr>
                </a:solidFill>
              </a:rPr>
              <a:t> I barnehagen får alle barna en tilknytningsperson som de er litt mer sammen med i starten, men siden vi er såpass få voksne i barnehagen, blir alle kjent med hverandre ganske fort. Det viktigste er at barna har trygg relasjon til minst en voksen når mamma og pappa drar.</a:t>
            </a:r>
          </a:p>
          <a:p>
            <a:pPr marL="250611" indent="-250611">
              <a:buClr>
                <a:srgbClr val="549E39"/>
              </a:buClr>
              <a:buFont typeface="Arial" panose="020B0604020202020204" pitchFamily="34" charset="0"/>
              <a:buChar char="•"/>
            </a:pPr>
            <a:r>
              <a:rPr lang="nb-NO" altLang="nb-NO" sz="1400" dirty="0">
                <a:solidFill>
                  <a:prstClr val="black">
                    <a:lumMod val="75000"/>
                    <a:lumOff val="25000"/>
                  </a:prstClr>
                </a:solidFill>
              </a:rPr>
              <a:t> Vi gjør individuelle vurderinger underveis på hva som fungerer best for deres barn – noen sklir rett inn i hverdagen, mens andre bruker lenger tid på å bli trygg.</a:t>
            </a:r>
          </a:p>
          <a:p>
            <a:pPr marL="250611" indent="-250611">
              <a:buClr>
                <a:srgbClr val="549E39"/>
              </a:buClr>
              <a:buFont typeface="Arial" panose="020B0604020202020204" pitchFamily="34" charset="0"/>
              <a:buChar char="•"/>
            </a:pPr>
            <a:r>
              <a:rPr lang="nb-NO" altLang="nb-NO" sz="1400" dirty="0">
                <a:solidFill>
                  <a:prstClr val="black">
                    <a:lumMod val="75000"/>
                    <a:lumOff val="25000"/>
                  </a:prstClr>
                </a:solidFill>
              </a:rPr>
              <a:t> Etter at barna har gått i barnehagen en stund, tar vi en samtale om det er ønskelig. Kanskje er det noe dere foreldre lurer på etter oppstarten? </a:t>
            </a:r>
          </a:p>
          <a:p>
            <a:pPr marL="250611" indent="-250611">
              <a:buClr>
                <a:srgbClr val="549E39"/>
              </a:buClr>
              <a:buFont typeface="Arial" panose="020B0604020202020204" pitchFamily="34" charset="0"/>
              <a:buChar char="•"/>
            </a:pPr>
            <a:r>
              <a:rPr lang="nb-NO" altLang="nb-NO" sz="1400" dirty="0">
                <a:solidFill>
                  <a:prstClr val="black">
                    <a:lumMod val="75000"/>
                    <a:lumOff val="25000"/>
                  </a:prstClr>
                </a:solidFill>
              </a:rPr>
              <a:t> Ved foreldresamtaler er det deres tilknytningsperson dere skal ha samtale med. </a:t>
            </a:r>
          </a:p>
          <a:p>
            <a:endParaRPr lang="nb-NO" dirty="0"/>
          </a:p>
        </p:txBody>
      </p:sp>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ryllestav">
  <a:themeElements>
    <a:clrScheme name="Grønngul">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Tryllestav">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yllestav">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t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9175</TotalTime>
  <Words>5182</Words>
  <Application>Microsoft Office PowerPoint</Application>
  <PresentationFormat>Egendefinert</PresentationFormat>
  <Paragraphs>331</Paragraphs>
  <Slides>20</Slides>
  <Notes>7</Notes>
  <HiddenSlides>0</HiddenSlides>
  <MMClips>0</MMClips>
  <ScaleCrop>false</ScaleCrop>
  <HeadingPairs>
    <vt:vector size="6" baseType="variant">
      <vt:variant>
        <vt:lpstr>Brukte skrifter</vt:lpstr>
      </vt:variant>
      <vt:variant>
        <vt:i4>10</vt:i4>
      </vt:variant>
      <vt:variant>
        <vt:lpstr>Tema</vt:lpstr>
      </vt:variant>
      <vt:variant>
        <vt:i4>1</vt:i4>
      </vt:variant>
      <vt:variant>
        <vt:lpstr>Lysbildetitler</vt:lpstr>
      </vt:variant>
      <vt:variant>
        <vt:i4>20</vt:i4>
      </vt:variant>
    </vt:vector>
  </HeadingPairs>
  <TitlesOfParts>
    <vt:vector size="31" baseType="lpstr">
      <vt:lpstr>Arial</vt:lpstr>
      <vt:lpstr>Calibri</vt:lpstr>
      <vt:lpstr>Calibri Light</vt:lpstr>
      <vt:lpstr>Century Gothic</vt:lpstr>
      <vt:lpstr>Courier New</vt:lpstr>
      <vt:lpstr>Segoe Print</vt:lpstr>
      <vt:lpstr>Segoe UI Emoji</vt:lpstr>
      <vt:lpstr>Times New Roman</vt:lpstr>
      <vt:lpstr>Wingdings</vt:lpstr>
      <vt:lpstr>Wingdings 3</vt:lpstr>
      <vt:lpstr>Tryllestav</vt:lpstr>
      <vt:lpstr>Lunde Gårdsbarnehage</vt:lpstr>
      <vt:lpstr>PowerPoint-presentasjon</vt:lpstr>
      <vt:lpstr>PowerPoint-presentasjon</vt:lpstr>
      <vt:lpstr> Dagsrytmen i barnehagen Barnehagens kjernetid er mellom 09.30 og 14.00, dersom barna kommer senere eller blir hentet tidligere enn dette vil vi gjerne ha beskjed om dette. Dersom vi skal ut på noe spesielt så barna må møte tidligere eller vi er tilbake senere vil dere få beskjed om dette når det er aktuelt.   Husk: Viktig at dere gir beskjed dersom barnet ikke kommer i barnehagen, uansett årsak, så slipper vi å vente forgjeves på noen som ikke kommer. Gi beskjed på sms eller tlf. før kl.10.   Alle barna har med en frukt/grønnsak hver dag. Dette deler vi opp og spiser sammen til måltidet kl. 14.00-14.30. Frukten/grønnsaken legges i kurven i garderoben.                                    Dagsrytmen i barnehagen  Barnehagens kjernetid er mellom 09.30 og 14.00, dersom barna kommer senere eller blir hentet tidligere enn dette vil vi gjerne ha beskjed om dette. Dersom vi skal ut på noe spesielt så barna må møte tidligere eller vi er tilbake senere vil dere få beskjed om dette når det er aktuelt.   Fjøsgruppa går i fjøset kl 09 hver tirsdag, onsdag og fredag så da er det viktig at de som er fjøsmestere den uka er på plass   Husk: Viktig at dere gir beskjed dersom barnet ikke kommer i barnehagen, uansett årsak, så slipper vi å vente forgjeves på noen som ikke kommer.  Alle barna har med en frukt/grønnsak hver dag. Dette deler vi opp og spiser sammen til måltidet kl. 14.00-14.30. Frukten/grønnsaken legges i kurven i garderoben. </vt:lpstr>
      <vt:lpstr>Utstyrsliste Ting som er kjekt å ha i barnehagen</vt:lpstr>
      <vt:lpstr>Mat og kosthold</vt:lpstr>
      <vt:lpstr>Bursdagsfeiring</vt:lpstr>
      <vt:lpstr>Foreldresamarbeid</vt:lpstr>
      <vt:lpstr>Tilvenning nye barn</vt:lpstr>
      <vt:lpstr>Husmannspedagogikk </vt:lpstr>
      <vt:lpstr>PowerPoint-presentasjon</vt:lpstr>
      <vt:lpstr>PowerPoint-presentasjon</vt:lpstr>
      <vt:lpstr>PowerPoint-presentasjon</vt:lpstr>
      <vt:lpstr>PowerPoint-presentasjon</vt:lpstr>
      <vt:lpstr>Klubben  og overgang barnehage-skole</vt:lpstr>
      <vt:lpstr>Danning gjennom omsorg, lek og læring </vt:lpstr>
      <vt:lpstr>«Grunnmuren vår»</vt:lpstr>
      <vt:lpstr>Regional kompetanseheving («ReKomp») Vestre Toten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Lunde gårdsbarnehage</dc:title>
  <dc:creator>Maria Dullerud</dc:creator>
  <cp:lastModifiedBy>Marie Dullerud</cp:lastModifiedBy>
  <cp:revision>784</cp:revision>
  <cp:lastPrinted>2022-08-02T11:52:05Z</cp:lastPrinted>
  <dcterms:created xsi:type="dcterms:W3CDTF">2018-05-31T10:02:54Z</dcterms:created>
  <dcterms:modified xsi:type="dcterms:W3CDTF">2024-08-15T09:40:18Z</dcterms:modified>
</cp:coreProperties>
</file>